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2">
  <p:sldMasterIdLst>
    <p:sldMasterId id="2147483648" r:id="rId1"/>
  </p:sldMasterIdLst>
  <p:sldIdLst>
    <p:sldId id="285" r:id="rId2"/>
    <p:sldId id="256" r:id="rId3"/>
    <p:sldId id="272" r:id="rId4"/>
    <p:sldId id="286" r:id="rId5"/>
    <p:sldId id="293" r:id="rId6"/>
    <p:sldId id="294" r:id="rId7"/>
    <p:sldId id="266" r:id="rId8"/>
    <p:sldId id="269" r:id="rId9"/>
    <p:sldId id="297" r:id="rId10"/>
    <p:sldId id="295" r:id="rId11"/>
    <p:sldId id="274" r:id="rId12"/>
    <p:sldId id="273" r:id="rId13"/>
    <p:sldId id="276" r:id="rId14"/>
    <p:sldId id="277" r:id="rId15"/>
    <p:sldId id="301" r:id="rId16"/>
    <p:sldId id="26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51" autoAdjust="0"/>
    <p:restoredTop sz="94660"/>
  </p:normalViewPr>
  <p:slideViewPr>
    <p:cSldViewPr snapToGrid="0">
      <p:cViewPr>
        <p:scale>
          <a:sx n="82" d="100"/>
          <a:sy n="82" d="100"/>
        </p:scale>
        <p:origin x="-108" y="-6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ukrainian/multimedia/2015/02/150213_maidan_collage_gallery_ko" TargetMode="External"/><Relationship Id="rId2" Type="http://schemas.openxmlformats.org/officeDocument/2006/relationships/hyperlink" Target="http://be-inart.com/post/view/844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rivne1.tv/Info/?id=33727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35456" y="255493"/>
            <a:ext cx="65756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accent3"/>
                </a:solidFill>
              </a:rPr>
              <a:t>Вільні творять майбутнє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814982" y="1463865"/>
            <a:ext cx="416186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Моя велична й горда Україна, </a:t>
            </a:r>
          </a:p>
          <a:p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Свята земля моїх дідів-батьків,</a:t>
            </a:r>
          </a:p>
          <a:p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Ніколи не стояла на колінах,</a:t>
            </a:r>
          </a:p>
          <a:p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Хоч як би хто в цім світі не хотів</a:t>
            </a:r>
            <a:r>
              <a:rPr lang="ru-RU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!</a:t>
            </a:r>
            <a:endParaRPr lang="en-US" sz="20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                            А</a:t>
            </a:r>
            <a:r>
              <a:rPr lang="uk-UA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.</a:t>
            </a:r>
            <a:r>
              <a:rPr lang="ru-RU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Левченко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1668" y="6297769"/>
            <a:ext cx="6681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21 листопада – День Гідності та Свободи</a:t>
            </a:r>
          </a:p>
        </p:txBody>
      </p:sp>
    </p:spTree>
    <p:extLst>
      <p:ext uri="{BB962C8B-B14F-4D97-AF65-F5344CB8AC3E}">
        <p14:creationId xmlns:p14="http://schemas.microsoft.com/office/powerpoint/2010/main" val="175058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7843"/>
          <a:stretch/>
        </p:blipFill>
        <p:spPr>
          <a:xfrm>
            <a:off x="0" y="0"/>
            <a:ext cx="609151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1865" y="233117"/>
            <a:ext cx="39534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Майдан та Революція Гідності потрясли не тільки Україну, а й увесь світ.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518" y="16748"/>
            <a:ext cx="6100481" cy="684125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369424" y="140785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Зігріта палкими серцями мільйонів національно свідомих українців з усіх регіонів, незалежна демократична держава Україна продемонструвала Європі і всьому світові, що українці – міцна духом волелюбна нація, яка навчилася поважати себе і яка зуміла відстояти свій демократичний вибір. </a:t>
            </a:r>
          </a:p>
        </p:txBody>
      </p:sp>
    </p:spTree>
    <p:extLst>
      <p:ext uri="{BB962C8B-B14F-4D97-AF65-F5344CB8AC3E}">
        <p14:creationId xmlns:p14="http://schemas.microsoft.com/office/powerpoint/2010/main" val="271959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6982" y="244273"/>
            <a:ext cx="8035635" cy="1002727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FFC000"/>
                </a:solidFill>
              </a:rPr>
              <a:t>Революція гідності в публіцистиці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56417" y="1880772"/>
            <a:ext cx="3697809" cy="40206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FFC000"/>
                </a:solidFill>
              </a:rPr>
              <a:t>Протягом </a:t>
            </a:r>
            <a:r>
              <a:rPr lang="uk-UA" sz="1800" dirty="0" smtClean="0">
                <a:solidFill>
                  <a:srgbClr val="FFC000"/>
                </a:solidFill>
              </a:rPr>
              <a:t>цих трагічних подій</a:t>
            </a:r>
            <a:r>
              <a:rPr lang="ru-RU" sz="1800" dirty="0" smtClean="0">
                <a:solidFill>
                  <a:srgbClr val="FFC000"/>
                </a:solidFill>
              </a:rPr>
              <a:t> </a:t>
            </a:r>
            <a:r>
              <a:rPr lang="ru-RU" sz="1800" dirty="0">
                <a:solidFill>
                  <a:srgbClr val="FFC000"/>
                </a:solidFill>
              </a:rPr>
              <a:t>увага вітчизняних та світових засобів масової інформації була прикута до Євромайдану. </a:t>
            </a:r>
            <a:endParaRPr lang="ru-RU" sz="1800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ru-RU" sz="1800" dirty="0" smtClean="0">
                <a:solidFill>
                  <a:srgbClr val="FFC000"/>
                </a:solidFill>
              </a:rPr>
              <a:t>Українські </a:t>
            </a:r>
            <a:r>
              <a:rPr lang="ru-RU" sz="1800" dirty="0">
                <a:solidFill>
                  <a:srgbClr val="FFC000"/>
                </a:solidFill>
              </a:rPr>
              <a:t>письменники, науковці, публіцисти, дипломати активно осмислювали революційні події, давали їм моральну та фахову оцінку, розмірковували про значення суспільних змін для культури і націотворення.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885" y="1663805"/>
            <a:ext cx="2783412" cy="3848522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Прямоугольник 6"/>
          <p:cNvSpPr/>
          <p:nvPr/>
        </p:nvSpPr>
        <p:spPr>
          <a:xfrm flipH="1">
            <a:off x="4288664" y="5723070"/>
            <a:ext cx="37677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rgbClr val="FFC000"/>
                </a:solidFill>
              </a:rPr>
              <a:t>Бердинських</a:t>
            </a:r>
            <a:r>
              <a:rPr lang="ru-RU" dirty="0" smtClean="0">
                <a:solidFill>
                  <a:srgbClr val="FFC000"/>
                </a:solidFill>
              </a:rPr>
              <a:t>, </a:t>
            </a:r>
            <a:r>
              <a:rPr lang="ru-RU" dirty="0">
                <a:solidFill>
                  <a:srgbClr val="FFC000"/>
                </a:solidFill>
              </a:rPr>
              <a:t>К. Єлюди / К. Бердинських. – К. : Брайт Стар Паблішинг, 2014. – 184 с.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53" y="1144881"/>
            <a:ext cx="2707153" cy="393417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70827" y="5301236"/>
            <a:ext cx="35932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Кошкина, </a:t>
            </a:r>
            <a:r>
              <a:rPr lang="ru-RU" dirty="0">
                <a:solidFill>
                  <a:srgbClr val="FFC000"/>
                </a:solidFill>
              </a:rPr>
              <a:t>С. Майдан. Нерассказанная история / С. Кошкина. – К. : Брайт Стар Паблишинг, 2015. – 408 с.</a:t>
            </a:r>
          </a:p>
        </p:txBody>
      </p:sp>
    </p:spTree>
    <p:extLst>
      <p:ext uri="{BB962C8B-B14F-4D97-AF65-F5344CB8AC3E}">
        <p14:creationId xmlns:p14="http://schemas.microsoft.com/office/powerpoint/2010/main" val="22599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796" y="323577"/>
            <a:ext cx="2008690" cy="281169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perspectiveFront"/>
            <a:lightRig rig="threePt" dir="t"/>
          </a:scene3d>
          <a:sp3d>
            <a:bevelT w="139700" h="139700" prst="divo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323" y="220546"/>
            <a:ext cx="2002672" cy="2763387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Front"/>
            <a:lightRig rig="threePt" dir="t"/>
          </a:scene3d>
          <a:sp3d>
            <a:bevelT w="139700" h="139700" prst="divot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335" y="3495964"/>
            <a:ext cx="2141329" cy="3025427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827" y="172241"/>
            <a:ext cx="2076837" cy="281169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perspectiveFront"/>
            <a:lightRig rig="threePt" dir="t"/>
          </a:scene3d>
          <a:sp3d>
            <a:bevelT w="139700" h="139700" prst="divot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4981" y="3637631"/>
            <a:ext cx="2101572" cy="3025427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10" name="Прямоугольник 9"/>
          <p:cNvSpPr/>
          <p:nvPr/>
        </p:nvSpPr>
        <p:spPr>
          <a:xfrm>
            <a:off x="6998127" y="323577"/>
            <a:ext cx="4940589" cy="787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FFC000"/>
                </a:solidFill>
              </a:rPr>
              <a:t>Євромайдан</a:t>
            </a:r>
            <a:r>
              <a:rPr lang="ru-RU" sz="1600" dirty="0">
                <a:solidFill>
                  <a:srgbClr val="FFC000"/>
                </a:solidFill>
              </a:rPr>
              <a:t>: хроніка відчуттів : [колекція </a:t>
            </a:r>
            <a:endParaRPr lang="en-US" sz="1600" dirty="0" smtClean="0">
              <a:solidFill>
                <a:srgbClr val="FFC000"/>
              </a:solidFill>
            </a:endParaRPr>
          </a:p>
          <a:p>
            <a:r>
              <a:rPr lang="ru-RU" sz="1600" dirty="0" smtClean="0">
                <a:solidFill>
                  <a:srgbClr val="FFC000"/>
                </a:solidFill>
              </a:rPr>
              <a:t>Тараса </a:t>
            </a:r>
            <a:r>
              <a:rPr lang="ru-RU" sz="1600" dirty="0">
                <a:solidFill>
                  <a:srgbClr val="FFC000"/>
                </a:solidFill>
              </a:rPr>
              <a:t>Прохаська, Івана Ципердюка, Юрія Андруховича, Сергія Жадана, Юрія Винничука]. – Брустурів : Дискурсус, 2014. – 156 </a:t>
            </a:r>
            <a:r>
              <a:rPr lang="ru-RU" sz="1600" dirty="0" smtClean="0">
                <a:solidFill>
                  <a:srgbClr val="FFC000"/>
                </a:solidFill>
              </a:rPr>
              <a:t>с.</a:t>
            </a:r>
          </a:p>
          <a:p>
            <a:endParaRPr lang="ru-RU" sz="1600" dirty="0" smtClean="0">
              <a:solidFill>
                <a:srgbClr val="FFC000"/>
              </a:solidFill>
            </a:endParaRPr>
          </a:p>
          <a:p>
            <a:r>
              <a:rPr lang="ru-RU" sz="1600" dirty="0">
                <a:solidFill>
                  <a:srgbClr val="FFC000"/>
                </a:solidFill>
              </a:rPr>
              <a:t>Євромайдан : хроніка в новелах. – Брустурів : Дискурсус, 2014. – 216 с.</a:t>
            </a:r>
          </a:p>
          <a:p>
            <a:endParaRPr lang="en-US" sz="1600" dirty="0">
              <a:solidFill>
                <a:srgbClr val="FFC000"/>
              </a:solidFill>
            </a:endParaRPr>
          </a:p>
          <a:p>
            <a:r>
              <a:rPr lang="ru-RU" sz="1600" dirty="0" err="1">
                <a:solidFill>
                  <a:srgbClr val="FFC000"/>
                </a:solidFill>
              </a:rPr>
              <a:t>Кідрук</a:t>
            </a:r>
            <a:r>
              <a:rPr lang="ru-RU" sz="1600" dirty="0">
                <a:solidFill>
                  <a:srgbClr val="FFC000"/>
                </a:solidFill>
              </a:rPr>
              <a:t> </a:t>
            </a:r>
            <a:r>
              <a:rPr lang="uk-UA" sz="1600" dirty="0" smtClean="0">
                <a:solidFill>
                  <a:srgbClr val="FFC000"/>
                </a:solidFill>
              </a:rPr>
              <a:t>,</a:t>
            </a:r>
            <a:r>
              <a:rPr lang="ru-RU" sz="1600" dirty="0" smtClean="0">
                <a:solidFill>
                  <a:srgbClr val="FFC000"/>
                </a:solidFill>
              </a:rPr>
              <a:t>М</a:t>
            </a:r>
            <a:r>
              <a:rPr lang="ru-RU" sz="1600" dirty="0">
                <a:solidFill>
                  <a:srgbClr val="FFC000"/>
                </a:solidFill>
              </a:rPr>
              <a:t>. Небратні / Макс Кідрук ; передм. А. Любки. – Харків : Книжковий Клуб «Клуб Сімейного Дозвілля», 2015. — 304 с. </a:t>
            </a:r>
            <a:endParaRPr lang="en-US" sz="1600" dirty="0" smtClean="0">
              <a:solidFill>
                <a:srgbClr val="FFC000"/>
              </a:solidFill>
            </a:endParaRPr>
          </a:p>
          <a:p>
            <a:endParaRPr lang="ru-RU" sz="1600" dirty="0">
              <a:solidFill>
                <a:srgbClr val="FFC000"/>
              </a:solidFill>
            </a:endParaRPr>
          </a:p>
          <a:p>
            <a:r>
              <a:rPr lang="ru-RU" sz="1600" dirty="0">
                <a:solidFill>
                  <a:srgbClr val="FFC000"/>
                </a:solidFill>
              </a:rPr>
              <a:t>Майдан Гідності! (Пам’яті «Небесної сотні») / упоряд. С. Козак. – К. : Літератур. Україна, 2014. – 204 с. </a:t>
            </a:r>
            <a:endParaRPr lang="en-US" sz="1600" dirty="0" smtClean="0">
              <a:solidFill>
                <a:srgbClr val="FFC000"/>
              </a:solidFill>
            </a:endParaRPr>
          </a:p>
          <a:p>
            <a:endParaRPr lang="en-US" sz="1600" dirty="0">
              <a:solidFill>
                <a:srgbClr val="FFC000"/>
              </a:solidFill>
            </a:endParaRPr>
          </a:p>
          <a:p>
            <a:r>
              <a:rPr lang="ru-RU" sz="1600" dirty="0" smtClean="0">
                <a:solidFill>
                  <a:srgbClr val="FFC000"/>
                </a:solidFill>
              </a:rPr>
              <a:t> Щербак, </a:t>
            </a:r>
            <a:r>
              <a:rPr lang="ru-RU" sz="1600" dirty="0">
                <a:solidFill>
                  <a:srgbClr val="FFC000"/>
                </a:solidFill>
              </a:rPr>
              <a:t>В. </a:t>
            </a:r>
            <a:r>
              <a:rPr lang="ru-RU" sz="1600" dirty="0" err="1">
                <a:solidFill>
                  <a:srgbClr val="FFC000"/>
                </a:solidFill>
              </a:rPr>
              <a:t>Мій</a:t>
            </a:r>
            <a:r>
              <a:rPr lang="ru-RU" sz="1600" dirty="0">
                <a:solidFill>
                  <a:srgbClr val="FFC000"/>
                </a:solidFill>
              </a:rPr>
              <a:t> </a:t>
            </a:r>
            <a:r>
              <a:rPr lang="ru-RU" sz="1600" dirty="0" smtClean="0">
                <a:solidFill>
                  <a:srgbClr val="FFC000"/>
                </a:solidFill>
              </a:rPr>
              <a:t>Майдан. </a:t>
            </a:r>
            <a:r>
              <a:rPr lang="ru-RU" sz="1600" dirty="0" err="1" smtClean="0">
                <a:solidFill>
                  <a:srgbClr val="FFC000"/>
                </a:solidFill>
              </a:rPr>
              <a:t>Революція</a:t>
            </a:r>
            <a:r>
              <a:rPr lang="ru-RU" sz="1600" dirty="0" smtClean="0">
                <a:solidFill>
                  <a:srgbClr val="FFC000"/>
                </a:solidFill>
              </a:rPr>
              <a:t> </a:t>
            </a:r>
            <a:r>
              <a:rPr lang="ru-RU" sz="1600" dirty="0" err="1" smtClean="0">
                <a:solidFill>
                  <a:srgbClr val="FFC000"/>
                </a:solidFill>
              </a:rPr>
              <a:t>Гідності</a:t>
            </a:r>
            <a:r>
              <a:rPr lang="ru-RU" sz="1600" dirty="0" smtClean="0">
                <a:solidFill>
                  <a:srgbClr val="FFC000"/>
                </a:solidFill>
              </a:rPr>
              <a:t>. Листопад 2013 </a:t>
            </a:r>
            <a:r>
              <a:rPr lang="ru-RU" sz="1600" dirty="0">
                <a:solidFill>
                  <a:srgbClr val="FFC000"/>
                </a:solidFill>
              </a:rPr>
              <a:t>– </a:t>
            </a:r>
            <a:r>
              <a:rPr lang="ru-RU" sz="1600" dirty="0" err="1" smtClean="0">
                <a:solidFill>
                  <a:srgbClr val="FFC000"/>
                </a:solidFill>
              </a:rPr>
              <a:t>лютий</a:t>
            </a:r>
            <a:r>
              <a:rPr lang="ru-RU" sz="1600" dirty="0" smtClean="0">
                <a:solidFill>
                  <a:srgbClr val="FFC000"/>
                </a:solidFill>
              </a:rPr>
              <a:t> </a:t>
            </a:r>
            <a:r>
              <a:rPr lang="ru-RU" sz="1600" dirty="0">
                <a:solidFill>
                  <a:srgbClr val="FFC000"/>
                </a:solidFill>
              </a:rPr>
              <a:t>2014 / В. Щербак. – К. : ЗН УА, 2015. – 271 с</a:t>
            </a:r>
            <a:r>
              <a:rPr lang="ru-RU" sz="1600" dirty="0" smtClean="0">
                <a:solidFill>
                  <a:srgbClr val="FFC000"/>
                </a:solidFill>
              </a:rPr>
              <a:t>.</a:t>
            </a:r>
            <a:endParaRPr lang="en-US" sz="1600" dirty="0" smtClean="0">
              <a:solidFill>
                <a:srgbClr val="FFC000"/>
              </a:solidFill>
            </a:endParaRPr>
          </a:p>
          <a:p>
            <a:endParaRPr lang="en-US" sz="1600" dirty="0" smtClean="0">
              <a:solidFill>
                <a:srgbClr val="FFC000"/>
              </a:solidFill>
            </a:endParaRPr>
          </a:p>
          <a:p>
            <a:r>
              <a:rPr lang="ru-RU" sz="1600" dirty="0" err="1" smtClean="0">
                <a:solidFill>
                  <a:srgbClr val="FFC000"/>
                </a:solidFill>
              </a:rPr>
              <a:t>Корнійчук</a:t>
            </a:r>
            <a:r>
              <a:rPr lang="ru-RU" sz="1600" dirty="0" smtClean="0">
                <a:solidFill>
                  <a:srgbClr val="FFC000"/>
                </a:solidFill>
              </a:rPr>
              <a:t>, </a:t>
            </a:r>
            <a:r>
              <a:rPr lang="ru-RU" sz="1600" dirty="0">
                <a:solidFill>
                  <a:srgbClr val="FFC000"/>
                </a:solidFill>
              </a:rPr>
              <a:t>Н. Ф. Небесна сотня. Героїчні вірші, балади, пісні, </a:t>
            </a:r>
            <a:r>
              <a:rPr lang="ru-RU" sz="1600" dirty="0" smtClean="0">
                <a:solidFill>
                  <a:srgbClr val="FFC000"/>
                </a:solidFill>
              </a:rPr>
              <a:t>проза / </a:t>
            </a:r>
            <a:r>
              <a:rPr lang="ru-RU" sz="1600" dirty="0">
                <a:solidFill>
                  <a:srgbClr val="FFC000"/>
                </a:solidFill>
              </a:rPr>
              <a:t>Н</a:t>
            </a:r>
            <a:r>
              <a:rPr lang="ru-RU" sz="1600" dirty="0" smtClean="0">
                <a:solidFill>
                  <a:srgbClr val="FFC000"/>
                </a:solidFill>
              </a:rPr>
              <a:t>. Ф</a:t>
            </a:r>
            <a:r>
              <a:rPr lang="ru-RU" sz="1600" dirty="0">
                <a:solidFill>
                  <a:srgbClr val="FFC000"/>
                </a:solidFill>
              </a:rPr>
              <a:t>. Корнійчук. – </a:t>
            </a:r>
            <a:r>
              <a:rPr lang="ru-RU" sz="1600" dirty="0" err="1" smtClean="0">
                <a:solidFill>
                  <a:srgbClr val="FFC000"/>
                </a:solidFill>
              </a:rPr>
              <a:t>Луцьк</a:t>
            </a:r>
            <a:r>
              <a:rPr lang="ru-RU" sz="1600" dirty="0" smtClean="0">
                <a:solidFill>
                  <a:srgbClr val="FFC000"/>
                </a:solidFill>
              </a:rPr>
              <a:t> : </a:t>
            </a:r>
            <a:r>
              <a:rPr lang="ru-RU" sz="1600" dirty="0">
                <a:solidFill>
                  <a:srgbClr val="FFC000"/>
                </a:solidFill>
              </a:rPr>
              <a:t>ПрАТ «</a:t>
            </a:r>
            <a:r>
              <a:rPr lang="ru-RU" sz="1600" dirty="0" smtClean="0">
                <a:solidFill>
                  <a:srgbClr val="FFC000"/>
                </a:solidFill>
              </a:rPr>
              <a:t>Волинська </a:t>
            </a:r>
            <a:r>
              <a:rPr lang="ru-RU" sz="1600" dirty="0">
                <a:solidFill>
                  <a:srgbClr val="FFC000"/>
                </a:solidFill>
              </a:rPr>
              <a:t>обласна друкарня, 2014. </a:t>
            </a:r>
            <a:r>
              <a:rPr lang="ru-RU" sz="1600" dirty="0" smtClean="0">
                <a:solidFill>
                  <a:srgbClr val="FFC000"/>
                </a:solidFill>
              </a:rPr>
              <a:t>– 60 </a:t>
            </a:r>
            <a:r>
              <a:rPr lang="ru-RU" sz="1600" dirty="0">
                <a:solidFill>
                  <a:srgbClr val="FFC000"/>
                </a:solidFill>
              </a:rPr>
              <a:t>с. </a:t>
            </a:r>
            <a:endParaRPr lang="en-US" sz="1600" dirty="0" smtClean="0">
              <a:solidFill>
                <a:srgbClr val="FFC000"/>
              </a:solidFill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8870" y="3495964"/>
            <a:ext cx="2043454" cy="3025427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179939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224270"/>
            <a:ext cx="387654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>
                <a:solidFill>
                  <a:srgbClr val="FFC000"/>
                </a:solidFill>
              </a:rPr>
              <a:t>Майдан</a:t>
            </a:r>
            <a:r>
              <a:rPr lang="ru-RU" dirty="0">
                <a:solidFill>
                  <a:srgbClr val="FFC000"/>
                </a:solidFill>
              </a:rPr>
              <a:t>. (Р)</a:t>
            </a:r>
            <a:r>
              <a:rPr lang="ru-RU" dirty="0" err="1">
                <a:solidFill>
                  <a:srgbClr val="FFC000"/>
                </a:solidFill>
              </a:rPr>
              <a:t>еволюція</a:t>
            </a:r>
            <a:r>
              <a:rPr lang="ru-RU" dirty="0">
                <a:solidFill>
                  <a:srgbClr val="FFC000"/>
                </a:solidFill>
              </a:rPr>
              <a:t> духу : мистецько-культурологічний проект / авт. і куратор проекту Антін Мухарський. – К. : Наш Формат, 2014. – 312 с.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33352" y="1555762"/>
            <a:ext cx="28848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Книга-</a:t>
            </a:r>
            <a:r>
              <a:rPr lang="uk-UA" dirty="0">
                <a:solidFill>
                  <a:srgbClr val="FFC000"/>
                </a:solidFill>
              </a:rPr>
              <a:t>к</a:t>
            </a:r>
            <a:r>
              <a:rPr lang="ru-RU" dirty="0" smtClean="0">
                <a:solidFill>
                  <a:srgbClr val="FFC000"/>
                </a:solidFill>
              </a:rPr>
              <a:t>алейдоскоп</a:t>
            </a:r>
            <a:r>
              <a:rPr lang="ru-RU" dirty="0">
                <a:solidFill>
                  <a:srgbClr val="FFC000"/>
                </a:solidFill>
              </a:rPr>
              <a:t>, в якій зібрані відверті й критичні погляди на </a:t>
            </a:r>
            <a:r>
              <a:rPr lang="ru-RU" dirty="0" smtClean="0">
                <a:solidFill>
                  <a:srgbClr val="FFC000"/>
                </a:solidFill>
              </a:rPr>
              <a:t>Українську революцію 2013-2014рр. Емоції </a:t>
            </a:r>
            <a:r>
              <a:rPr lang="ru-RU" dirty="0">
                <a:solidFill>
                  <a:srgbClr val="FFC000"/>
                </a:solidFill>
              </a:rPr>
              <a:t>без купюр і деталі, </a:t>
            </a:r>
            <a:r>
              <a:rPr lang="ru-RU" dirty="0" smtClean="0">
                <a:solidFill>
                  <a:srgbClr val="FFC000"/>
                </a:solidFill>
              </a:rPr>
              <a:t>що залишились за кадром медіа</a:t>
            </a:r>
            <a:r>
              <a:rPr lang="ru-RU" dirty="0">
                <a:solidFill>
                  <a:srgbClr val="FFC000"/>
                </a:solidFill>
              </a:rPr>
              <a:t>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860" y="1555762"/>
            <a:ext cx="2452254" cy="3394364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  <a:sp3d>
            <a:bevelT w="139700" h="139700" prst="divot"/>
          </a:sp3d>
        </p:spPr>
      </p:pic>
      <p:sp>
        <p:nvSpPr>
          <p:cNvPr id="6" name="Прямоугольник 5"/>
          <p:cNvSpPr/>
          <p:nvPr/>
        </p:nvSpPr>
        <p:spPr>
          <a:xfrm>
            <a:off x="5123201" y="4765183"/>
            <a:ext cx="4579025" cy="1768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>
                <a:solidFill>
                  <a:srgbClr val="FFC000"/>
                </a:solidFill>
              </a:rPr>
              <a:t>Небесна Сотня : антологія майданівських віршів [Текст] / упоряд. Л. Воронюк. </a:t>
            </a:r>
            <a:r>
              <a:rPr lang="ru-RU" dirty="0" smtClean="0">
                <a:solidFill>
                  <a:srgbClr val="FFC000"/>
                </a:solidFill>
              </a:rPr>
              <a:t>– </a:t>
            </a:r>
            <a:r>
              <a:rPr lang="en-US" dirty="0" smtClean="0">
                <a:solidFill>
                  <a:srgbClr val="FFC000"/>
                </a:solidFill>
              </a:rPr>
              <a:t>[</a:t>
            </a:r>
            <a:r>
              <a:rPr lang="ru-RU" dirty="0" smtClean="0">
                <a:solidFill>
                  <a:srgbClr val="FFC000"/>
                </a:solidFill>
              </a:rPr>
              <a:t>2-ге </a:t>
            </a:r>
            <a:r>
              <a:rPr lang="ru-RU" dirty="0">
                <a:solidFill>
                  <a:srgbClr val="FFC000"/>
                </a:solidFill>
              </a:rPr>
              <a:t>вид., доповн</a:t>
            </a:r>
            <a:r>
              <a:rPr lang="ru-RU" dirty="0" smtClean="0">
                <a:solidFill>
                  <a:srgbClr val="FFC000"/>
                </a:solidFill>
              </a:rPr>
              <a:t>.</a:t>
            </a:r>
            <a:r>
              <a:rPr lang="en-US" dirty="0" smtClean="0">
                <a:solidFill>
                  <a:srgbClr val="FFC000"/>
                </a:solidFill>
              </a:rPr>
              <a:t>]</a:t>
            </a:r>
            <a:r>
              <a:rPr lang="uk-UA" dirty="0" smtClean="0">
                <a:solidFill>
                  <a:srgbClr val="FFC000"/>
                </a:solidFill>
              </a:rPr>
              <a:t>.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>
                <a:solidFill>
                  <a:srgbClr val="FFC000"/>
                </a:solidFill>
              </a:rPr>
              <a:t>–</a:t>
            </a:r>
            <a:r>
              <a:rPr lang="ru-RU" dirty="0" err="1">
                <a:solidFill>
                  <a:srgbClr val="FFC000"/>
                </a:solidFill>
              </a:rPr>
              <a:t>Чернівці</a:t>
            </a:r>
            <a:r>
              <a:rPr lang="ru-RU" dirty="0">
                <a:solidFill>
                  <a:srgbClr val="FFC000"/>
                </a:solidFill>
              </a:rPr>
              <a:t> : Букрек, 2014. – 400 с.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474300" y="1255393"/>
            <a:ext cx="320684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C000"/>
                </a:solidFill>
              </a:rPr>
              <a:t>До антології "Небесна Сотня" ввійшли вірші понад двохсот сучасних українських та інших письменників (з України, Польщі, Білорусії, Франції, Росії, Італії, Канади, США), а також непрофесійних авторів про революційну боротьбу українців протягом листопада 2013 - лютого 2014 </a:t>
            </a:r>
            <a:r>
              <a:rPr lang="ru-RU" dirty="0" smtClean="0">
                <a:solidFill>
                  <a:srgbClr val="FFC000"/>
                </a:solidFill>
              </a:rPr>
              <a:t>років,  </a:t>
            </a:r>
            <a:r>
              <a:rPr lang="ru-RU" dirty="0">
                <a:solidFill>
                  <a:srgbClr val="FFC000"/>
                </a:solidFill>
              </a:rPr>
              <a:t>проти тиранічної влади.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93817" y="387927"/>
            <a:ext cx="96981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C000"/>
                </a:solidFill>
              </a:rPr>
              <a:t>Тематичні книги у </a:t>
            </a:r>
            <a:r>
              <a:rPr lang="ru-RU" sz="3600" b="1" dirty="0">
                <a:solidFill>
                  <a:srgbClr val="FFC000"/>
                </a:solidFill>
              </a:rPr>
              <a:t>фондах  </a:t>
            </a:r>
            <a:r>
              <a:rPr lang="ru-RU" sz="3600" b="1" dirty="0" smtClean="0">
                <a:solidFill>
                  <a:srgbClr val="FFC000"/>
                </a:solidFill>
              </a:rPr>
              <a:t> </a:t>
            </a:r>
            <a:r>
              <a:rPr lang="ru-RU" sz="3600" b="1" dirty="0">
                <a:solidFill>
                  <a:srgbClr val="FFC000"/>
                </a:solidFill>
              </a:rPr>
              <a:t>бібліотеки ТНЕУ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355" y="1080654"/>
            <a:ext cx="2353260" cy="332260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282618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58953" y="432613"/>
            <a:ext cx="762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      </a:t>
            </a:r>
            <a:r>
              <a:rPr lang="ru-RU" sz="3600" b="1" dirty="0" smtClean="0">
                <a:solidFill>
                  <a:schemeClr val="accent2"/>
                </a:solidFill>
              </a:rPr>
              <a:t>Інтернет-ресурси</a:t>
            </a:r>
            <a:endParaRPr lang="ru-RU" sz="3600" b="1" dirty="0">
              <a:solidFill>
                <a:schemeClr val="accent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3002" y="1380772"/>
            <a:ext cx="1169323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C000"/>
                </a:solidFill>
              </a:rPr>
              <a:t>Естетика Майдану. До річниці Революції Гідності [Електронний ресурс] // </a:t>
            </a:r>
            <a:r>
              <a:rPr lang="en-US" dirty="0">
                <a:solidFill>
                  <a:srgbClr val="FFC000"/>
                </a:solidFill>
              </a:rPr>
              <a:t>In-Art : </a:t>
            </a:r>
            <a:r>
              <a:rPr lang="ru-RU" dirty="0">
                <a:solidFill>
                  <a:srgbClr val="FFC000"/>
                </a:solidFill>
              </a:rPr>
              <a:t>інформаційно-аналітичний портал. – Режим доступу : </a:t>
            </a:r>
            <a:r>
              <a:rPr lang="en-US" dirty="0">
                <a:solidFill>
                  <a:srgbClr val="FF0000"/>
                </a:solidFill>
                <a:hlinkClick r:id="rId2"/>
              </a:rPr>
              <a:t>http://</a:t>
            </a:r>
            <a:r>
              <a:rPr lang="en-US" dirty="0" smtClean="0">
                <a:solidFill>
                  <a:srgbClr val="FF0000"/>
                </a:solidFill>
                <a:hlinkClick r:id="rId2"/>
              </a:rPr>
              <a:t>be-inart.com/post/view/844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ru-RU" dirty="0"/>
          </a:p>
          <a:p>
            <a:r>
              <a:rPr lang="ru-RU" dirty="0">
                <a:solidFill>
                  <a:srgbClr val="FFC000"/>
                </a:solidFill>
              </a:rPr>
              <a:t>«Усе залежало від нас» : спогади про розстріл Майдану [Електронний ресурс] // ВВС Україна : сайт. – </a:t>
            </a:r>
            <a:r>
              <a:rPr lang="ru-RU" dirty="0" smtClean="0">
                <a:solidFill>
                  <a:srgbClr val="FFC000"/>
                </a:solidFill>
              </a:rPr>
              <a:t>Режим доступу</a:t>
            </a:r>
            <a:r>
              <a:rPr lang="uk-UA" dirty="0" smtClean="0">
                <a:solidFill>
                  <a:srgbClr val="FFC000"/>
                </a:solidFill>
              </a:rPr>
              <a:t>: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http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://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www.bbc.com/ukrainian/politics/2015/02/150209_maidan_massacre_memories_ko</a:t>
            </a:r>
          </a:p>
          <a:p>
            <a:r>
              <a:rPr lang="en-US" dirty="0" smtClean="0"/>
              <a:t> </a:t>
            </a:r>
            <a:endParaRPr lang="ru-RU" dirty="0"/>
          </a:p>
          <a:p>
            <a:r>
              <a:rPr lang="ru-RU" dirty="0">
                <a:solidFill>
                  <a:srgbClr val="FFC000"/>
                </a:solidFill>
              </a:rPr>
              <a:t>Рік після </a:t>
            </a:r>
            <a:r>
              <a:rPr lang="ru-RU" dirty="0" err="1">
                <a:solidFill>
                  <a:srgbClr val="FFC000"/>
                </a:solidFill>
              </a:rPr>
              <a:t>розстрілу</a:t>
            </a:r>
            <a:r>
              <a:rPr lang="ru-RU" dirty="0">
                <a:solidFill>
                  <a:srgbClr val="FFC000"/>
                </a:solidFill>
              </a:rPr>
              <a:t> Майдану : </a:t>
            </a:r>
            <a:r>
              <a:rPr lang="ru-RU" dirty="0" err="1">
                <a:solidFill>
                  <a:srgbClr val="FFC000"/>
                </a:solidFill>
              </a:rPr>
              <a:t>фотоколаж</a:t>
            </a:r>
            <a:r>
              <a:rPr lang="ru-RU" dirty="0">
                <a:solidFill>
                  <a:srgbClr val="FFC000"/>
                </a:solidFill>
              </a:rPr>
              <a:t> [Електронний ресурс] // ВВС Україна : сайт. – Режим доступу :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hlinkClick r:id="rId3"/>
              </a:rPr>
              <a:t>http://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hlinkClick r:id="rId3"/>
              </a:rPr>
              <a:t>www.bbc.com/ukrainian/multimedia/2015/02/150213_maidan_collage_gallery_ko</a:t>
            </a: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dirty="0"/>
          </a:p>
          <a:p>
            <a:r>
              <a:rPr lang="ru-RU" dirty="0">
                <a:solidFill>
                  <a:srgbClr val="FFC000"/>
                </a:solidFill>
              </a:rPr>
              <a:t>В Україні зняли фільм про Небесну сотню «Зима, що нас змінила» : [відеофільм] [Електронний ресурс] // Рівне 1. Телеканал : сайт. – Режим доступу :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hlinkClick r:id="rId4"/>
              </a:rPr>
              <a:t>http://www.rivne1.tv/Info/?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hlinkClick r:id="rId4"/>
              </a:rPr>
              <a:t>id=33727</a:t>
            </a: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 smtClean="0">
              <a:solidFill>
                <a:srgbClr val="FFC000"/>
              </a:solidFill>
            </a:endParaRPr>
          </a:p>
          <a:p>
            <a:r>
              <a:rPr lang="ru-RU" dirty="0" smtClean="0">
                <a:solidFill>
                  <a:srgbClr val="FFC000"/>
                </a:solidFill>
              </a:rPr>
              <a:t>Перша </a:t>
            </a:r>
            <a:r>
              <a:rPr lang="ru-RU" dirty="0">
                <a:solidFill>
                  <a:srgbClr val="FFC000"/>
                </a:solidFill>
              </a:rPr>
              <a:t>річниця революції гідності: підсумки та перспективи : збірник матеріалу круглого столу [Електронний ресурс]. – Режим доступу :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http://kpnu.edu.ua/wp-content/uploads/sites/2/2015/01/ </a:t>
            </a: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rgbClr val="FFC000"/>
                </a:solidFill>
              </a:rPr>
              <a:t>П'ять </a:t>
            </a:r>
            <a:r>
              <a:rPr lang="ru-RU" dirty="0">
                <a:solidFill>
                  <a:srgbClr val="FFC000"/>
                </a:solidFill>
              </a:rPr>
              <a:t>головних висновків з Революції Гідності [Електронний ресурс]. – Режим доступу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www.vilni.info/2014/04/blog-post_3436.html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98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47054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276563" y="127417"/>
            <a:ext cx="4486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Є </a:t>
            </a:r>
            <a:r>
              <a:rPr lang="ru-RU" b="1" dirty="0">
                <a:solidFill>
                  <a:srgbClr val="FFC000"/>
                </a:solidFill>
              </a:rPr>
              <a:t>нація! Хай знають всі у світі:</a:t>
            </a:r>
          </a:p>
          <a:p>
            <a:r>
              <a:rPr lang="ru-RU" b="1" dirty="0" smtClean="0">
                <a:solidFill>
                  <a:srgbClr val="FFC000"/>
                </a:solidFill>
              </a:rPr>
              <a:t>Ми </a:t>
            </a:r>
            <a:r>
              <a:rPr lang="ru-RU" b="1" dirty="0">
                <a:solidFill>
                  <a:srgbClr val="FFC000"/>
                </a:solidFill>
              </a:rPr>
              <a:t>є! Народ піднявся із колін!</a:t>
            </a:r>
          </a:p>
          <a:p>
            <a:r>
              <a:rPr lang="ru-RU" b="1" dirty="0" smtClean="0">
                <a:solidFill>
                  <a:srgbClr val="FFC000"/>
                </a:solidFill>
              </a:rPr>
              <a:t>І </a:t>
            </a:r>
            <a:r>
              <a:rPr lang="ru-RU" b="1" dirty="0">
                <a:solidFill>
                  <a:srgbClr val="FFC000"/>
                </a:solidFill>
              </a:rPr>
              <a:t>переможно сонце правди </a:t>
            </a:r>
            <a:r>
              <a:rPr lang="en-US" b="1" dirty="0" smtClean="0">
                <a:solidFill>
                  <a:srgbClr val="FFC000"/>
                </a:solidFill>
              </a:rPr>
              <a:t>c</a:t>
            </a:r>
            <a:r>
              <a:rPr lang="ru-RU" b="1" dirty="0" err="1" smtClean="0">
                <a:solidFill>
                  <a:srgbClr val="FFC000"/>
                </a:solidFill>
              </a:rPr>
              <a:t>вітить</a:t>
            </a:r>
            <a:r>
              <a:rPr lang="ru-RU" b="1" dirty="0">
                <a:solidFill>
                  <a:srgbClr val="FFC000"/>
                </a:solidFill>
              </a:rPr>
              <a:t>,</a:t>
            </a:r>
          </a:p>
          <a:p>
            <a:r>
              <a:rPr lang="ru-RU" b="1" dirty="0" smtClean="0">
                <a:solidFill>
                  <a:srgbClr val="FFC000"/>
                </a:solidFill>
              </a:rPr>
              <a:t>Співає </a:t>
            </a:r>
            <a:r>
              <a:rPr lang="ru-RU" b="1" dirty="0">
                <a:solidFill>
                  <a:srgbClr val="FFC000"/>
                </a:solidFill>
              </a:rPr>
              <a:t>гордо наш Державний Гімн.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7730" y="192497"/>
            <a:ext cx="67477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</a:rPr>
              <a:t>Народе мій, пишаюся тобою:</a:t>
            </a:r>
          </a:p>
          <a:p>
            <a:r>
              <a:rPr lang="ru-RU" b="1" dirty="0" smtClean="0">
                <a:solidFill>
                  <a:srgbClr val="FFC000"/>
                </a:solidFill>
              </a:rPr>
              <a:t>Моя </a:t>
            </a:r>
            <a:r>
              <a:rPr lang="ru-RU" b="1" dirty="0">
                <a:solidFill>
                  <a:srgbClr val="FFC000"/>
                </a:solidFill>
              </a:rPr>
              <a:t>душа - частинка твого «Я».</a:t>
            </a:r>
          </a:p>
          <a:p>
            <a:r>
              <a:rPr lang="ru-RU" b="1" dirty="0" smtClean="0">
                <a:solidFill>
                  <a:srgbClr val="FFC000"/>
                </a:solidFill>
              </a:rPr>
              <a:t>Красою </a:t>
            </a:r>
            <a:r>
              <a:rPr lang="ru-RU" b="1" dirty="0">
                <a:solidFill>
                  <a:srgbClr val="FFC000"/>
                </a:solidFill>
              </a:rPr>
              <a:t>правди у святім двобою</a:t>
            </a:r>
          </a:p>
          <a:p>
            <a:r>
              <a:rPr lang="ru-RU" b="1" dirty="0" smtClean="0">
                <a:solidFill>
                  <a:srgbClr val="FFC000"/>
                </a:solidFill>
              </a:rPr>
              <a:t>Понад </a:t>
            </a:r>
            <a:r>
              <a:rPr lang="ru-RU" b="1" dirty="0">
                <a:solidFill>
                  <a:srgbClr val="FFC000"/>
                </a:solidFill>
              </a:rPr>
              <a:t>Майданом сонця лик сія...</a:t>
            </a:r>
          </a:p>
        </p:txBody>
      </p:sp>
    </p:spTree>
    <p:extLst>
      <p:ext uri="{BB962C8B-B14F-4D97-AF65-F5344CB8AC3E}">
        <p14:creationId xmlns:p14="http://schemas.microsoft.com/office/powerpoint/2010/main" val="318580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736" y="1797626"/>
            <a:ext cx="704503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200" dirty="0" smtClean="0">
              <a:solidFill>
                <a:srgbClr val="FFC000"/>
              </a:solidFill>
            </a:endParaRPr>
          </a:p>
          <a:p>
            <a:pPr algn="ctr"/>
            <a:r>
              <a:rPr lang="ru-RU" sz="2800" dirty="0" smtClean="0">
                <a:solidFill>
                  <a:srgbClr val="FFC000"/>
                </a:solidFill>
              </a:rPr>
              <a:t>ЄДНІСТЬ </a:t>
            </a:r>
            <a:r>
              <a:rPr lang="ru-RU" sz="2800" dirty="0">
                <a:solidFill>
                  <a:srgbClr val="FFC000"/>
                </a:solidFill>
              </a:rPr>
              <a:t>І СВОБОДА РОБИТЬ НАС ГІДНИМИ НАЩАДКАМИ НАШИХ БАТЬКІВ! БУДЕМО З ШАНОЮ ЗБЕРІГАТИ І ЗАХИЩАТИ ЦЕЙ БЕЗЦІННИЙ СКАРБ! ХАЙ БЕРЕЖЕ НАС УСІХ ГОСПОДЬ І СЛАВА ЙОМУ ЗА ЦЮ ПРЕКРАСНУ КРАЇНУ </a:t>
            </a:r>
            <a:r>
              <a:rPr lang="ru-RU" sz="2800" dirty="0" smtClean="0">
                <a:solidFill>
                  <a:srgbClr val="FFC000"/>
                </a:solidFill>
              </a:rPr>
              <a:t>– УКРАЇНУ!</a:t>
            </a:r>
            <a:endParaRPr lang="ru-RU" sz="2800" dirty="0">
              <a:solidFill>
                <a:srgbClr val="FFC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772" y="1199059"/>
            <a:ext cx="4991100" cy="479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2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4094" y="240417"/>
            <a:ext cx="1033508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solidFill>
                  <a:schemeClr val="accent3"/>
                </a:solidFill>
              </a:rPr>
              <a:t>Указ </a:t>
            </a:r>
          </a:p>
          <a:p>
            <a:pPr lvl="0" algn="ctr"/>
            <a:r>
              <a:rPr lang="ru-RU" sz="3600" b="1" dirty="0">
                <a:solidFill>
                  <a:schemeClr val="accent3"/>
                </a:solidFill>
              </a:rPr>
              <a:t>Президента України</a:t>
            </a:r>
          </a:p>
          <a:p>
            <a:pPr lvl="0" algn="ctr"/>
            <a:r>
              <a:rPr lang="ru-RU" sz="3600" b="1" dirty="0">
                <a:solidFill>
                  <a:schemeClr val="accent3"/>
                </a:solidFill>
              </a:rPr>
              <a:t>Про День Гідності та Свободи</a:t>
            </a:r>
            <a:endParaRPr lang="en-US" sz="3600" b="1" dirty="0">
              <a:solidFill>
                <a:schemeClr val="accent3"/>
              </a:solidFill>
            </a:endParaRPr>
          </a:p>
          <a:p>
            <a:pPr lvl="0" algn="ctr"/>
            <a:endParaRPr lang="ru-RU" dirty="0">
              <a:solidFill>
                <a:srgbClr val="DADADA">
                  <a:lumMod val="90000"/>
                </a:srgbClr>
              </a:solidFill>
            </a:endParaRPr>
          </a:p>
          <a:p>
            <a:pPr lvl="0"/>
            <a:r>
              <a:rPr lang="ru-RU" dirty="0">
                <a:solidFill>
                  <a:srgbClr val="FFC000"/>
                </a:solidFill>
              </a:rPr>
              <a:t>З метою утвердження в Україні ідеалів свободи і демократії, збереження та донесення до сучасного і майбутніх поколінь об’єктивної інформації про доленосні події в Україні початку </a:t>
            </a:r>
            <a:r>
              <a:rPr lang="en-US" dirty="0">
                <a:solidFill>
                  <a:srgbClr val="FFC000"/>
                </a:solidFill>
              </a:rPr>
              <a:t>XXI </a:t>
            </a:r>
            <a:r>
              <a:rPr lang="ru-RU" dirty="0">
                <a:solidFill>
                  <a:srgbClr val="FFC000"/>
                </a:solidFill>
              </a:rPr>
              <a:t>століття, а також віддання належної шани патріотизму й мужності громадян, які восени 2004 року та у листопаді 2013 року - лютому 2014 року постали на захист демократичних цінностей, прав і свобод людини і громадянина, національних інтересів нашої держави та її європейського вибору, постановляю:</a:t>
            </a:r>
          </a:p>
          <a:p>
            <a:pPr lvl="0"/>
            <a:r>
              <a:rPr lang="ru-RU" dirty="0">
                <a:solidFill>
                  <a:srgbClr val="FFC000"/>
                </a:solidFill>
              </a:rPr>
              <a:t>1. Установити в Україні День Гідності та Свободи, який відзначати щорічно 21 листопада.</a:t>
            </a:r>
          </a:p>
          <a:p>
            <a:pPr lvl="0"/>
            <a:r>
              <a:rPr lang="ru-RU" dirty="0">
                <a:solidFill>
                  <a:srgbClr val="FFC000"/>
                </a:solidFill>
              </a:rPr>
              <a:t>2. Цей Указ набирає чинності з дня його опублікування.</a:t>
            </a:r>
          </a:p>
          <a:p>
            <a:pPr lvl="0"/>
            <a:endParaRPr lang="ru-RU" dirty="0">
              <a:solidFill>
                <a:srgbClr val="FFC000"/>
              </a:solidFill>
            </a:endParaRPr>
          </a:p>
          <a:p>
            <a:pPr lvl="0"/>
            <a:r>
              <a:rPr lang="ru-RU" dirty="0">
                <a:solidFill>
                  <a:srgbClr val="FFC000"/>
                </a:solidFill>
              </a:rPr>
              <a:t>Президент України	                                                                       П.ПОРОШЕНКО</a:t>
            </a:r>
            <a:endParaRPr lang="en-US" dirty="0">
              <a:solidFill>
                <a:srgbClr val="FFC000"/>
              </a:solidFill>
            </a:endParaRPr>
          </a:p>
          <a:p>
            <a:pPr lvl="0"/>
            <a:endParaRPr lang="ru-RU" dirty="0">
              <a:solidFill>
                <a:srgbClr val="FFC000"/>
              </a:solidFill>
            </a:endParaRPr>
          </a:p>
          <a:p>
            <a:pPr lvl="0"/>
            <a:r>
              <a:rPr lang="ru-RU" dirty="0">
                <a:solidFill>
                  <a:srgbClr val="FFC000"/>
                </a:solidFill>
              </a:rPr>
              <a:t>м. Київ </a:t>
            </a:r>
          </a:p>
          <a:p>
            <a:pPr lvl="0"/>
            <a:r>
              <a:rPr lang="ru-RU" dirty="0">
                <a:solidFill>
                  <a:srgbClr val="FFC000"/>
                </a:solidFill>
              </a:rPr>
              <a:t>13 листопада 2014 року </a:t>
            </a:r>
          </a:p>
          <a:p>
            <a:pPr lvl="0"/>
            <a:r>
              <a:rPr lang="ru-RU" dirty="0">
                <a:solidFill>
                  <a:srgbClr val="FFC000"/>
                </a:solidFill>
              </a:rPr>
              <a:t>№ 872/2014	</a:t>
            </a:r>
          </a:p>
        </p:txBody>
      </p:sp>
    </p:spTree>
    <p:extLst>
      <p:ext uri="{BB962C8B-B14F-4D97-AF65-F5344CB8AC3E}">
        <p14:creationId xmlns:p14="http://schemas.microsoft.com/office/powerpoint/2010/main" val="132513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7365" y="502219"/>
            <a:ext cx="8063753" cy="954742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dirty="0" smtClean="0">
                <a:solidFill>
                  <a:srgbClr val="CC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rgbClr val="CC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CC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rgbClr val="CC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Так</a:t>
            </a:r>
            <a:r>
              <a:rPr lang="ru-RU" dirty="0" smtClean="0">
                <a:solidFill>
                  <a:schemeClr val="accent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починалася</a:t>
            </a:r>
            <a:r>
              <a:rPr lang="ru-RU" dirty="0">
                <a:solidFill>
                  <a:schemeClr val="accent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Революція</a:t>
            </a:r>
            <a:r>
              <a:rPr lang="ru-RU" dirty="0">
                <a:solidFill>
                  <a:schemeClr val="accent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гідності</a:t>
            </a:r>
            <a:r>
              <a:rPr lang="ru-RU" dirty="0">
                <a:solidFill>
                  <a:schemeClr val="accent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83173" y="1524195"/>
            <a:ext cx="395816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3"/>
                </a:solidFill>
              </a:rPr>
              <a:t> 21 листопада – після оприлюднення рішення уряду про призупинення процесу підготовки до підписання Угоди асоціації України з ЄС, українці стали самоорганізовуватися через соціальні мережі на Майдані Незалежності в Києві. Перша акція протесту розпочалася о 22-й годині. </a:t>
            </a:r>
            <a:r>
              <a:rPr lang="ru-RU" dirty="0" smtClean="0">
                <a:solidFill>
                  <a:schemeClr val="accent3"/>
                </a:solidFill>
              </a:rPr>
              <a:t>Під </a:t>
            </a:r>
            <a:r>
              <a:rPr lang="ru-RU" dirty="0">
                <a:solidFill>
                  <a:schemeClr val="accent3"/>
                </a:solidFill>
              </a:rPr>
              <a:t>кінець доби учасників мітингу нараховувалось близько 1500 людей. На Майдан </a:t>
            </a:r>
            <a:r>
              <a:rPr lang="ru-RU" dirty="0" smtClean="0">
                <a:solidFill>
                  <a:schemeClr val="accent3"/>
                </a:solidFill>
              </a:rPr>
              <a:t>прийшли студенти, </a:t>
            </a:r>
            <a:r>
              <a:rPr lang="ru-RU" dirty="0">
                <a:solidFill>
                  <a:schemeClr val="accent3"/>
                </a:solidFill>
              </a:rPr>
              <a:t>журналісти, громадські активісти, опозиційні політичні лідери. Стали з’являтися міліція та посилені загони «Беркуту».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57" y="1350818"/>
            <a:ext cx="3752894" cy="43745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339" y="1976719"/>
            <a:ext cx="3843616" cy="469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8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6389" y="273458"/>
            <a:ext cx="8574741" cy="129302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accent3"/>
                </a:solidFill>
              </a:rPr>
              <a:t>Революція гідності змінила країну і кожного з нас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12147" y="1479176"/>
            <a:ext cx="3993776" cy="537882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800" dirty="0">
                <a:solidFill>
                  <a:schemeClr val="accent3"/>
                </a:solidFill>
              </a:rPr>
              <a:t>Мирна акція протесту, в якій спочатку брали участь переважно студенти, увійшла в Світову історію, як початок "Революції гідності".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3"/>
                </a:solidFill>
              </a:rPr>
              <a:t>В </a:t>
            </a:r>
            <a:r>
              <a:rPr lang="ru-RU" sz="1800" dirty="0">
                <a:solidFill>
                  <a:schemeClr val="accent3"/>
                </a:solidFill>
              </a:rPr>
              <a:t>ніч </a:t>
            </a:r>
            <a:r>
              <a:rPr lang="ru-RU" sz="1800" dirty="0" smtClean="0">
                <a:solidFill>
                  <a:schemeClr val="accent3"/>
                </a:solidFill>
              </a:rPr>
              <a:t>з </a:t>
            </a:r>
            <a:r>
              <a:rPr lang="ru-RU" sz="1800" dirty="0">
                <a:solidFill>
                  <a:schemeClr val="accent3"/>
                </a:solidFill>
              </a:rPr>
              <a:t>29 листопада стався переломний момент Євромайдану. Саме цей день пробудив Україну. О четвертій ранку «Беркут» почав силовий розгін табору на Майдані. Близько 300 спецпризначенців застосували силу проти 100 </a:t>
            </a:r>
            <a:r>
              <a:rPr lang="ru-RU" sz="1800" dirty="0" smtClean="0">
                <a:solidFill>
                  <a:schemeClr val="accent3"/>
                </a:solidFill>
              </a:rPr>
              <a:t>беззахисних </a:t>
            </a:r>
            <a:r>
              <a:rPr lang="ru-RU" sz="1800" dirty="0">
                <a:solidFill>
                  <a:schemeClr val="accent3"/>
                </a:solidFill>
              </a:rPr>
              <a:t>активістів, переважно студентів. Людей били кийками та ногами. </a:t>
            </a:r>
            <a:r>
              <a:rPr lang="ru-RU" sz="1800" dirty="0" smtClean="0">
                <a:solidFill>
                  <a:schemeClr val="accent3"/>
                </a:solidFill>
              </a:rPr>
              <a:t>У </a:t>
            </a:r>
            <a:r>
              <a:rPr lang="ru-RU" sz="1800" dirty="0">
                <a:solidFill>
                  <a:schemeClr val="accent3"/>
                </a:solidFill>
              </a:rPr>
              <a:t>відповідь на побиття студентів, наступного дня на Михайлівській площі зібрались тисячі українців. Подальший розвиток подій отримав назву «Європейська революція» або «Єврореволюція», пізніше — «Революція гідності».</a:t>
            </a:r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17" y="273458"/>
            <a:ext cx="3788472" cy="29991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1682" y="1773013"/>
            <a:ext cx="3926542" cy="41875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18" y="3475191"/>
            <a:ext cx="3788472" cy="303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2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6" y="2741450"/>
            <a:ext cx="4356846" cy="37517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24082" cy="25666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20624" t="25011" r="20595" b="26180"/>
          <a:stretch/>
        </p:blipFill>
        <p:spPr>
          <a:xfrm>
            <a:off x="4518213" y="1461807"/>
            <a:ext cx="3146611" cy="2975723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971800" y="201706"/>
            <a:ext cx="8915400" cy="1465729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rgbClr val="FFC000"/>
                </a:solidFill>
              </a:rPr>
              <a:t>          Кривавий розгін Майдану-30.11.2013</a:t>
            </a:r>
            <a:endParaRPr lang="ru-RU" sz="3600" b="1" dirty="0">
              <a:solidFill>
                <a:srgbClr val="FFC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8954" y="1461807"/>
            <a:ext cx="4128245" cy="48583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213" y="3767031"/>
            <a:ext cx="3146610" cy="264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9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845" y="93518"/>
            <a:ext cx="10993378" cy="1775624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 smtClean="0">
                <a:solidFill>
                  <a:srgbClr val="FFC000"/>
                </a:solidFill>
              </a:rPr>
              <a:t>Розстріл на Інститутській</a:t>
            </a:r>
            <a:r>
              <a:rPr lang="en-US" sz="3200" b="1" dirty="0" smtClean="0">
                <a:solidFill>
                  <a:srgbClr val="FFC000"/>
                </a:solidFill>
              </a:rPr>
              <a:t> </a:t>
            </a:r>
            <a:r>
              <a:rPr lang="uk-UA" sz="3200" b="1" dirty="0" smtClean="0">
                <a:solidFill>
                  <a:srgbClr val="FFC000"/>
                </a:solidFill>
              </a:rPr>
              <a:t>18-20 лютого 2014 року. </a:t>
            </a:r>
            <a:r>
              <a:rPr lang="en-US" sz="3200" b="1" dirty="0" smtClean="0">
                <a:solidFill>
                  <a:srgbClr val="FFC000"/>
                </a:solidFill>
              </a:rPr>
              <a:t/>
            </a:r>
            <a:br>
              <a:rPr lang="en-US" sz="3200" b="1" dirty="0" smtClean="0">
                <a:solidFill>
                  <a:srgbClr val="FFC000"/>
                </a:solidFill>
              </a:rPr>
            </a:br>
            <a:r>
              <a:rPr lang="uk-UA" sz="3200" b="1" dirty="0" smtClean="0">
                <a:solidFill>
                  <a:srgbClr val="FFC000"/>
                </a:solidFill>
              </a:rPr>
              <a:t>Дерев</a:t>
            </a:r>
            <a:r>
              <a:rPr lang="en-US" sz="3200" b="1" dirty="0" smtClean="0">
                <a:solidFill>
                  <a:srgbClr val="FFC000"/>
                </a:solidFill>
              </a:rPr>
              <a:t>’</a:t>
            </a:r>
            <a:r>
              <a:rPr lang="uk-UA" sz="3200" b="1" dirty="0" smtClean="0">
                <a:solidFill>
                  <a:srgbClr val="FFC000"/>
                </a:solidFill>
              </a:rPr>
              <a:t>яні щити проти снайперських гвинтівок</a:t>
            </a:r>
            <a:endParaRPr lang="ru-RU" sz="3200" b="1" dirty="0">
              <a:solidFill>
                <a:srgbClr val="FFC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22596"/>
          <a:stretch/>
        </p:blipFill>
        <p:spPr>
          <a:xfrm>
            <a:off x="8336560" y="1869142"/>
            <a:ext cx="3665893" cy="42761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7838" y="2138086"/>
            <a:ext cx="3881719" cy="43971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62" y="1763402"/>
            <a:ext cx="3721373" cy="416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438836" y="1223682"/>
            <a:ext cx="57553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C000"/>
                </a:solidFill>
              </a:rPr>
              <a:t>…і мовчки сотня непокорених героїв</a:t>
            </a:r>
            <a:br>
              <a:rPr lang="ru-RU" sz="1600" dirty="0">
                <a:solidFill>
                  <a:srgbClr val="FFC000"/>
                </a:solidFill>
              </a:rPr>
            </a:br>
            <a:r>
              <a:rPr lang="ru-RU" sz="1600" dirty="0">
                <a:solidFill>
                  <a:srgbClr val="FFC000"/>
                </a:solidFill>
              </a:rPr>
              <a:t>відходила у чисті небеса,</a:t>
            </a:r>
            <a:br>
              <a:rPr lang="ru-RU" sz="1600" dirty="0">
                <a:solidFill>
                  <a:srgbClr val="FFC000"/>
                </a:solidFill>
              </a:rPr>
            </a:br>
            <a:r>
              <a:rPr lang="ru-RU" sz="1600" dirty="0">
                <a:solidFill>
                  <a:srgbClr val="FFC000"/>
                </a:solidFill>
              </a:rPr>
              <a:t>і погляди знесилених мільйонів</a:t>
            </a:r>
            <a:br>
              <a:rPr lang="ru-RU" sz="1600" dirty="0">
                <a:solidFill>
                  <a:srgbClr val="FFC000"/>
                </a:solidFill>
              </a:rPr>
            </a:br>
            <a:r>
              <a:rPr lang="ru-RU" sz="1600" dirty="0">
                <a:solidFill>
                  <a:srgbClr val="FFC000"/>
                </a:solidFill>
              </a:rPr>
              <a:t>дивились вслід братам, батькам, синам;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934200" y="1637306"/>
            <a:ext cx="50153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C000"/>
                </a:solidFill>
              </a:rPr>
              <a:t>Історія України мала багато трагічних періодів. Коли свобода і навіть сам факт існування українського народу опинявся під загрозою. Але завжди в такі періоди найкращі сини і дочки України ставали на захист своєї </a:t>
            </a:r>
            <a:r>
              <a:rPr lang="ru-RU" dirty="0" smtClean="0">
                <a:solidFill>
                  <a:srgbClr val="FFC000"/>
                </a:solidFill>
              </a:rPr>
              <a:t>землі.</a:t>
            </a:r>
            <a:endParaRPr lang="ru-RU" dirty="0">
              <a:solidFill>
                <a:srgbClr val="FFC000"/>
              </a:solidFill>
            </a:endParaRPr>
          </a:p>
          <a:p>
            <a:r>
              <a:rPr lang="ru-RU" dirty="0">
                <a:solidFill>
                  <a:srgbClr val="FFC000"/>
                </a:solidFill>
              </a:rPr>
              <a:t>На Майдані пліч-о-пліч стали українці і євреї, </a:t>
            </a:r>
            <a:r>
              <a:rPr lang="ru-RU" dirty="0" smtClean="0">
                <a:solidFill>
                  <a:srgbClr val="FFC000"/>
                </a:solidFill>
              </a:rPr>
              <a:t>вірмени</a:t>
            </a:r>
            <a:r>
              <a:rPr lang="ru-RU" dirty="0">
                <a:solidFill>
                  <a:srgbClr val="FFC000"/>
                </a:solidFill>
              </a:rPr>
              <a:t>, грузини і білоруси. Їх об'єднала українська земля та бажання жити у вільній країні.</a:t>
            </a:r>
          </a:p>
          <a:p>
            <a:r>
              <a:rPr lang="ru-RU" dirty="0">
                <a:solidFill>
                  <a:srgbClr val="FFC000"/>
                </a:solidFill>
              </a:rPr>
              <a:t>Героїв Небесної сотні, як і сотні тисяч учасників Майдану об’єднало прагнення правди. Правди – як природного єднання істини та справедливості</a:t>
            </a:r>
            <a:r>
              <a:rPr lang="ru-RU" dirty="0" smtClean="0">
                <a:solidFill>
                  <a:srgbClr val="FFC000"/>
                </a:solidFill>
              </a:rPr>
              <a:t>.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>
                <a:solidFill>
                  <a:srgbClr val="FFC000"/>
                </a:solidFill>
              </a:rPr>
              <a:t>Заради майбутнього для оновленої, кращої України вони віддали своє </a:t>
            </a:r>
            <a:r>
              <a:rPr lang="ru-RU" dirty="0" smtClean="0">
                <a:solidFill>
                  <a:srgbClr val="FFC000"/>
                </a:solidFill>
              </a:rPr>
              <a:t>життя</a:t>
            </a:r>
            <a:r>
              <a:rPr lang="ru-RU" dirty="0">
                <a:solidFill>
                  <a:srgbClr val="FFC000"/>
                </a:solidFill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73782" y="360218"/>
            <a:ext cx="8936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C000"/>
                </a:solidFill>
                <a:latin typeface="+mj-lt"/>
              </a:rPr>
              <a:t>Герої не вмирають…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16432" b="11563"/>
          <a:stretch/>
        </p:blipFill>
        <p:spPr>
          <a:xfrm>
            <a:off x="498504" y="2625610"/>
            <a:ext cx="6075185" cy="299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1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his.img.pravda.com/images/doc/0/e/0e415ce-----------------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2268" y="429083"/>
            <a:ext cx="4475017" cy="452431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/>
                </a:solidFill>
              </a:rPr>
              <a:t>А сотню вже зустріли небеса..</a:t>
            </a:r>
          </a:p>
          <a:p>
            <a:r>
              <a:rPr lang="ru-RU" b="1" dirty="0">
                <a:solidFill>
                  <a:schemeClr val="accent2"/>
                </a:solidFill>
              </a:rPr>
              <a:t>Летіли легко, хоч Майдан ридав…</a:t>
            </a:r>
          </a:p>
          <a:p>
            <a:r>
              <a:rPr lang="ru-RU" b="1" dirty="0">
                <a:solidFill>
                  <a:schemeClr val="accent2"/>
                </a:solidFill>
              </a:rPr>
              <a:t>І з кров´ю перемішана сльоза….</a:t>
            </a:r>
          </a:p>
          <a:p>
            <a:r>
              <a:rPr lang="ru-RU" b="1" dirty="0">
                <a:solidFill>
                  <a:schemeClr val="accent2"/>
                </a:solidFill>
              </a:rPr>
              <a:t>А батько сина ще не відпускав..</a:t>
            </a:r>
          </a:p>
          <a:p>
            <a:r>
              <a:rPr lang="ru-RU" b="1" dirty="0">
                <a:solidFill>
                  <a:schemeClr val="accent2"/>
                </a:solidFill>
              </a:rPr>
              <a:t>Й заплакав Бог, побачивши загін:</a:t>
            </a:r>
          </a:p>
          <a:p>
            <a:r>
              <a:rPr lang="ru-RU" b="1" dirty="0">
                <a:solidFill>
                  <a:schemeClr val="accent2"/>
                </a:solidFill>
              </a:rPr>
              <a:t>Спереду – сотник, молодий, вродливий</a:t>
            </a:r>
          </a:p>
          <a:p>
            <a:r>
              <a:rPr lang="ru-RU" b="1" dirty="0">
                <a:solidFill>
                  <a:schemeClr val="accent2"/>
                </a:solidFill>
              </a:rPr>
              <a:t>І юний хлопчик в касці голубій,</a:t>
            </a:r>
          </a:p>
          <a:p>
            <a:r>
              <a:rPr lang="ru-RU" b="1" dirty="0">
                <a:solidFill>
                  <a:schemeClr val="accent2"/>
                </a:solidFill>
              </a:rPr>
              <a:t>І вчитель літній сивий-сивий…</a:t>
            </a:r>
          </a:p>
          <a:p>
            <a:r>
              <a:rPr lang="ru-RU" b="1" dirty="0">
                <a:solidFill>
                  <a:schemeClr val="accent2"/>
                </a:solidFill>
              </a:rPr>
              <a:t>І рани їхні вже не їм болять…</a:t>
            </a:r>
          </a:p>
          <a:p>
            <a:r>
              <a:rPr lang="ru-RU" b="1" dirty="0">
                <a:solidFill>
                  <a:schemeClr val="accent2"/>
                </a:solidFill>
              </a:rPr>
              <a:t>Жовто-блакитний стяг покрив їм тіло..</a:t>
            </a:r>
          </a:p>
          <a:p>
            <a:r>
              <a:rPr lang="ru-RU" b="1" dirty="0">
                <a:solidFill>
                  <a:schemeClr val="accent2"/>
                </a:solidFill>
              </a:rPr>
              <a:t>Як крила ангела, злітаючи назад,</a:t>
            </a:r>
          </a:p>
          <a:p>
            <a:r>
              <a:rPr lang="ru-RU" b="1" dirty="0">
                <a:solidFill>
                  <a:schemeClr val="accent2"/>
                </a:solidFill>
              </a:rPr>
              <a:t>Небесна сотня в вирій полетіла</a:t>
            </a:r>
            <a:r>
              <a:rPr lang="ru-RU" b="1" dirty="0" smtClean="0">
                <a:solidFill>
                  <a:schemeClr val="accent2"/>
                </a:solidFill>
              </a:rPr>
              <a:t>…</a:t>
            </a:r>
          </a:p>
          <a:p>
            <a:endParaRPr lang="ru-RU" b="1" dirty="0">
              <a:solidFill>
                <a:schemeClr val="accent2"/>
              </a:solidFill>
            </a:endParaRPr>
          </a:p>
          <a:p>
            <a:r>
              <a:rPr lang="ru-RU" b="1" dirty="0" smtClean="0">
                <a:solidFill>
                  <a:schemeClr val="accent2"/>
                </a:solidFill>
              </a:rPr>
              <a:t>                     Людмила Максимлюк</a:t>
            </a:r>
            <a:endParaRPr lang="ru-RU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95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1866"/>
          <a:stretch/>
        </p:blipFill>
        <p:spPr>
          <a:xfrm>
            <a:off x="282390" y="1465729"/>
            <a:ext cx="5795682" cy="5284695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91871" y="172701"/>
            <a:ext cx="8610600" cy="1293028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rgbClr val="FFC000"/>
                </a:solidFill>
              </a:rPr>
              <a:t>Карта масових протестів в Україні</a:t>
            </a:r>
            <a:endParaRPr lang="ru-RU" sz="3600" b="1" dirty="0">
              <a:solidFill>
                <a:srgbClr val="FFC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171" y="1465729"/>
            <a:ext cx="5432613" cy="528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4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1712</TotalTime>
  <Words>1287</Words>
  <Application>Microsoft Office PowerPoint</Application>
  <PresentationFormat>Произвольный</PresentationFormat>
  <Paragraphs>101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След самолета</vt:lpstr>
      <vt:lpstr>Презентация PowerPoint</vt:lpstr>
      <vt:lpstr>Презентация PowerPoint</vt:lpstr>
      <vt:lpstr>  Так починалася Революція гідності…  </vt:lpstr>
      <vt:lpstr>Революція гідності змінила країну і кожного з нас</vt:lpstr>
      <vt:lpstr>          Кривавий розгін Майдану-30.11.2013</vt:lpstr>
      <vt:lpstr>Розстріл на Інститутській 18-20 лютого 2014 року.  Дерев’яні щити проти снайперських гвинтівок</vt:lpstr>
      <vt:lpstr>Презентация PowerPoint</vt:lpstr>
      <vt:lpstr>Презентация PowerPoint</vt:lpstr>
      <vt:lpstr>Карта масових протестів в Україні</vt:lpstr>
      <vt:lpstr>Презентация PowerPoint</vt:lpstr>
      <vt:lpstr>Революція гідності в публіцистиці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Admin</cp:lastModifiedBy>
  <cp:revision>149</cp:revision>
  <dcterms:created xsi:type="dcterms:W3CDTF">2016-11-07T09:00:10Z</dcterms:created>
  <dcterms:modified xsi:type="dcterms:W3CDTF">2016-11-17T09:55:08Z</dcterms:modified>
</cp:coreProperties>
</file>