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1"/>
  </p:notesMasterIdLst>
  <p:sldIdLst>
    <p:sldId id="278" r:id="rId2"/>
    <p:sldId id="279" r:id="rId3"/>
    <p:sldId id="261" r:id="rId4"/>
    <p:sldId id="262" r:id="rId5"/>
    <p:sldId id="263" r:id="rId6"/>
    <p:sldId id="268" r:id="rId7"/>
    <p:sldId id="281" r:id="rId8"/>
    <p:sldId id="293" r:id="rId9"/>
    <p:sldId id="282" r:id="rId10"/>
    <p:sldId id="272" r:id="rId11"/>
    <p:sldId id="273" r:id="rId12"/>
    <p:sldId id="274" r:id="rId13"/>
    <p:sldId id="299" r:id="rId14"/>
    <p:sldId id="270" r:id="rId15"/>
    <p:sldId id="301" r:id="rId16"/>
    <p:sldId id="297" r:id="rId17"/>
    <p:sldId id="298" r:id="rId18"/>
    <p:sldId id="302" r:id="rId19"/>
    <p:sldId id="296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6" autoAdjust="0"/>
  </p:normalViewPr>
  <p:slideViewPr>
    <p:cSldViewPr>
      <p:cViewPr>
        <p:scale>
          <a:sx n="90" d="100"/>
          <a:sy n="90" d="100"/>
        </p:scale>
        <p:origin x="-2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E151D-499D-4E82-B191-2F23080C258B}" type="datetimeFigureOut">
              <a:rPr lang="uk-UA" smtClean="0"/>
              <a:t>28.09.2016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A58C1-22D7-4082-B74C-A17354611F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93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58C1-22D7-4082-B74C-A17354611F8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470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493B-7D6B-4B74-8C6E-DED30B28CB78}" type="datetimeFigureOut">
              <a:rPr lang="uk-UA" smtClean="0"/>
              <a:t>28.09.2016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C064-EE9C-4C9B-A194-61200110917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493B-7D6B-4B74-8C6E-DED30B28CB78}" type="datetimeFigureOut">
              <a:rPr lang="uk-UA" smtClean="0"/>
              <a:t>28.09.2016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C064-EE9C-4C9B-A194-6120011091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493B-7D6B-4B74-8C6E-DED30B28CB78}" type="datetimeFigureOut">
              <a:rPr lang="uk-UA" smtClean="0"/>
              <a:t>28.09.2016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C064-EE9C-4C9B-A194-6120011091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493B-7D6B-4B74-8C6E-DED30B28CB78}" type="datetimeFigureOut">
              <a:rPr lang="uk-UA" smtClean="0"/>
              <a:t>28.09.2016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C064-EE9C-4C9B-A194-6120011091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493B-7D6B-4B74-8C6E-DED30B28CB78}" type="datetimeFigureOut">
              <a:rPr lang="uk-UA" smtClean="0"/>
              <a:t>28.09.2016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9FFC064-EE9C-4C9B-A194-61200110917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493B-7D6B-4B74-8C6E-DED30B28CB78}" type="datetimeFigureOut">
              <a:rPr lang="uk-UA" smtClean="0"/>
              <a:t>28.09.2016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C064-EE9C-4C9B-A194-6120011091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493B-7D6B-4B74-8C6E-DED30B28CB78}" type="datetimeFigureOut">
              <a:rPr lang="uk-UA" smtClean="0"/>
              <a:t>28.09.2016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C064-EE9C-4C9B-A194-6120011091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493B-7D6B-4B74-8C6E-DED30B28CB78}" type="datetimeFigureOut">
              <a:rPr lang="uk-UA" smtClean="0"/>
              <a:t>28.09.2016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C064-EE9C-4C9B-A194-6120011091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493B-7D6B-4B74-8C6E-DED30B28CB78}" type="datetimeFigureOut">
              <a:rPr lang="uk-UA" smtClean="0"/>
              <a:t>28.09.2016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C064-EE9C-4C9B-A194-6120011091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493B-7D6B-4B74-8C6E-DED30B28CB78}" type="datetimeFigureOut">
              <a:rPr lang="uk-UA" smtClean="0"/>
              <a:t>28.09.2016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C064-EE9C-4C9B-A194-6120011091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493B-7D6B-4B74-8C6E-DED30B28CB78}" type="datetimeFigureOut">
              <a:rPr lang="uk-UA" smtClean="0"/>
              <a:t>28.09.2016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C064-EE9C-4C9B-A194-6120011091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D3493B-7D6B-4B74-8C6E-DED30B28CB78}" type="datetimeFigureOut">
              <a:rPr lang="uk-UA" smtClean="0"/>
              <a:t>28.09.2016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FFC064-EE9C-4C9B-A194-612001109177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Грушевський Михайло Сергійович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29.09.1866 -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24.11</a:t>
            </a:r>
            <a:r>
              <a:rPr lang="ru-RU" dirty="0">
                <a:latin typeface="Monotype Corsiva" pitchFamily="66" charset="0"/>
              </a:rPr>
              <a:t>.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1934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endParaRPr lang="uk-UA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http://museum3dtours.com/content/virtualtours/grushevskiy/grushevski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100137" y="2024856"/>
            <a:ext cx="2752725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i="1" dirty="0" smtClean="0">
              <a:effectLst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«Я сам прийшов до політики через історію,</a:t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і сей шлях вважаю нормальним...»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М. Грушевський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218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03232" cy="851694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 </a:t>
            </a:r>
            <a:r>
              <a:rPr lang="ru-RU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Центральній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Раді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4048" y="1052736"/>
            <a:ext cx="3960440" cy="561662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en-US" sz="6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1917 у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засновується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Центральна Рада. 20(07)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1917 УЦР у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заочно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обрала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Грушевського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головою (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одностайно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обраний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19(06)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1917 на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Всеукраїнському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аціональному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конгресі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     Грушевський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приєднався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соціалістів-революціонерів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Викликаний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телеграмою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26(13)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Москви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намагався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стихійному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українському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рухові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організованості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ставив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культурне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заснування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товариств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27(14)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виступив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Київському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кооперативному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з’їзді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вимогою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національно-територіальної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автономії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федеративній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Російській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республіці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вважаючи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найближчим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шляхом до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самостійності</a:t>
            </a:r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72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500" dirty="0"/>
          </a:p>
        </p:txBody>
      </p:sp>
      <p:pic>
        <p:nvPicPr>
          <p:cNvPr id="19458" name="Picture 2" descr="C:\Documents and Settings\bibl\Рабочий стол\грушевський\800px-802-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16832"/>
            <a:ext cx="4731875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972344"/>
          </a:xfrm>
        </p:spPr>
        <p:txBody>
          <a:bodyPr>
            <a:normAutofit fontScale="90000"/>
          </a:bodyPr>
          <a:lstStyle/>
          <a:p>
            <a:pPr marL="0" lvl="0" indent="0"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Українськ</a:t>
            </a:r>
            <a:r>
              <a:rPr lang="uk-UA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 Народна </a:t>
            </a:r>
            <a:r>
              <a:rPr lang="ru-RU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Республіка</a:t>
            </a:r>
            <a:r>
              <a:rPr lang="ru-RU" b="1" dirty="0" smtClean="0">
                <a:latin typeface="Monotype Corsiva" pitchFamily="66" charset="0"/>
              </a:rPr>
              <a:t> 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970784" cy="4968552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1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23(10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1917 року, Грушевський брав участь у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проголошенні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I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Універсалу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УЦР.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Звернувся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закликом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організовуватися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братися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негайного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закладення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підвалин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автономності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Як голова УЦР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добивався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Тимчасового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уряду поступок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7 листопада (25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1917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збройний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переворот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більшовиків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Петрограді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невизнання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ними УЦР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поклали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край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сподіванням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Грушевського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федеративну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республіку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20(07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листопада 1917 УЦР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головуванням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Грушевського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III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Універсалом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проголосила 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Народну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Республіку</a:t>
            </a:r>
            <a:r>
              <a:rPr lang="ru-RU" sz="21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100" i="1" dirty="0"/>
              <a:t> </a:t>
            </a:r>
            <a:endParaRPr lang="ru-RU" sz="2100" i="1" dirty="0" smtClean="0"/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1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1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1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sz="21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1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падіння</a:t>
            </a:r>
            <a:r>
              <a:rPr lang="ru-RU" sz="21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1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Центральної</a:t>
            </a:r>
            <a:r>
              <a:rPr lang="ru-RU" sz="21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Ради у </a:t>
            </a:r>
            <a:r>
              <a:rPr lang="ru-RU" sz="21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квітні</a:t>
            </a:r>
            <a:r>
              <a:rPr lang="ru-RU" sz="21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1918 року Грушевський </a:t>
            </a:r>
            <a:r>
              <a:rPr lang="ru-RU" sz="21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перебував</a:t>
            </a:r>
            <a:r>
              <a:rPr lang="ru-RU" sz="21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1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деякий</a:t>
            </a:r>
            <a:r>
              <a:rPr lang="ru-RU" sz="21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час у </a:t>
            </a:r>
            <a:r>
              <a:rPr lang="ru-RU" sz="21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Кам’янці-Подільському</a:t>
            </a:r>
            <a:r>
              <a:rPr lang="ru-RU" sz="21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де </a:t>
            </a:r>
            <a:r>
              <a:rPr lang="ru-RU" sz="21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редагував</a:t>
            </a:r>
            <a:r>
              <a:rPr lang="ru-RU" sz="21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газету "Голос </a:t>
            </a:r>
            <a:r>
              <a:rPr lang="ru-RU" sz="21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Поділля</a:t>
            </a:r>
            <a:r>
              <a:rPr lang="ru-RU" sz="21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", а з 1919 року по 1924-й жив у </a:t>
            </a:r>
            <a:r>
              <a:rPr lang="ru-RU" sz="21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еміграції</a:t>
            </a:r>
            <a:r>
              <a:rPr lang="ru-RU" sz="21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1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Празі</a:t>
            </a:r>
            <a:r>
              <a:rPr lang="ru-RU" sz="21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1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Відні</a:t>
            </a:r>
            <a:r>
              <a:rPr lang="ru-RU" sz="21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1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Парижі</a:t>
            </a:r>
            <a:r>
              <a:rPr lang="ru-RU" sz="21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1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Женеві</a:t>
            </a:r>
            <a:r>
              <a:rPr lang="ru-RU" sz="21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uk-UA" sz="21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lvl="0" indent="0" algn="just">
              <a:spcBef>
                <a:spcPts val="0"/>
              </a:spcBef>
              <a:buNone/>
              <a:defRPr/>
            </a:pPr>
            <a:endParaRPr lang="ru-RU" sz="17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5" name="Picture 4" descr="http://upload.wikimedia.org/wikipedia/commons/thumb/3/38/1st_Universal.jpg/240px-1st_Univers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92280" y="1124744"/>
            <a:ext cx="1613647" cy="197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upload.wikimedia.org/wikipedia/commons/thumb/8/8f/Grushevskiy_parad.jpg/250px-Grushevskiy_par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3212976"/>
            <a:ext cx="450059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99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905"/>
            <a:ext cx="8219256" cy="9748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Грушевський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—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академік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4" descr="C:\Documents and Settings\bibl\Рабочий стол\грушевський\800px-802-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340768"/>
            <a:ext cx="321754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268760"/>
            <a:ext cx="5112568" cy="5040560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1923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року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обраний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академіком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ВУАН. У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березні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1924 року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сім'єю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приїхав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професором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Київському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державному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обраний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академіком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Всеукраїнської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наук,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керівником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історико-філологічного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Очолював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археографічну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комісію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ВУАН, метою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опису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видань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надрукованих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етнографічної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XVI–XVIII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століттях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шість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обрали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дійсним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членом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наук СРСР. У 1924–1931 роках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очолював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установи </a:t>
            </a:r>
            <a:r>
              <a:rPr lang="ru-RU" sz="6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ВУАНЗ. 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листопаді-грудні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1929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сесія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Ради ВУАН почала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ліквідовувати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керував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Грушевський (остаточно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ліквідувала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1933). У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вересні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1930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закрито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НДКІУ. 11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ж року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партійний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осередок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ВУАН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ухвалив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ідеологічної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Грушевським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теоріями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рефератів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критикою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поглядів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6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співробітників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Грушевського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заарештовано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6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заслано. 23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1931 року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Грушевського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заарештували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як «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націоналістичного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центру»,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вигаданого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чекістами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Коли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відмовився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визнавати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свідчення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вибили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слідчі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погрозами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ув'язнити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доньку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Катериу</a:t>
            </a:r>
            <a:r>
              <a:rPr lang="ru-RU" sz="6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6400" i="1" dirty="0"/>
          </a:p>
        </p:txBody>
      </p:sp>
    </p:spTree>
    <p:extLst>
      <p:ext uri="{BB962C8B-B14F-4D97-AF65-F5344CB8AC3E}">
        <p14:creationId xmlns:p14="http://schemas.microsoft.com/office/powerpoint/2010/main" val="821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Monotype Corsiva" pitchFamily="66" charset="0"/>
              </a:rPr>
              <a:t>М. Грушевський — творець української наукової історіографії, автор схеми українського історичного процесу від найдавніших часів до 1925 р. включно</a:t>
            </a:r>
            <a:r>
              <a:rPr lang="uk-UA" sz="28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</a:rPr>
              <a:t>. </a:t>
            </a:r>
            <a:endParaRPr lang="uk-UA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772816"/>
            <a:ext cx="288795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buClr>
                <a:srgbClr val="F3A447"/>
              </a:buClr>
              <a:buNone/>
            </a:pPr>
            <a:r>
              <a:rPr lang="en-US" sz="18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8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1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квітня 1931 р. М. Грушевський був звільнений з-під арешту. Повернувшись до Москви, відмовився від попередніх свідчень і своєї участі в контрреволюційній націоналістичній діяльності. </a:t>
            </a:r>
          </a:p>
          <a:p>
            <a:pPr marL="0" lvl="0" indent="0" algn="just">
              <a:buClr>
                <a:srgbClr val="F3A447"/>
              </a:buClr>
              <a:buNone/>
            </a:pPr>
            <a:r>
              <a:rPr lang="uk-UA" sz="10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Останні роки працював над українською історіографією </a:t>
            </a:r>
            <a:r>
              <a:rPr lang="en-US" sz="1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XVII—XVIII </a:t>
            </a:r>
            <a:r>
              <a:rPr lang="uk-UA" sz="1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ст. Написав тези "Про українську історіографію Х</a:t>
            </a:r>
            <a:r>
              <a:rPr lang="en-US" sz="1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uk-UA" sz="1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ст. Декілька міркувань", "Самовидець Руїни і його пізніші відображення", друкувався у виданнях Академії наук СРСР. Керівники КП(б)У (С. </a:t>
            </a:r>
            <a:r>
              <a:rPr lang="uk-UA" sz="18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Косіор</a:t>
            </a:r>
            <a:r>
              <a:rPr lang="uk-UA" sz="1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, П. Постишев), історики та філософи-марксисти (О. </a:t>
            </a:r>
            <a:r>
              <a:rPr lang="uk-UA" sz="18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Камишан</a:t>
            </a:r>
            <a:r>
              <a:rPr lang="uk-UA" sz="1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, М. Рубач, В. </a:t>
            </a:r>
            <a:r>
              <a:rPr lang="uk-UA" sz="18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Юринець</a:t>
            </a:r>
            <a:r>
              <a:rPr lang="uk-UA" sz="1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uk-UA" sz="18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марксистськи</a:t>
            </a:r>
            <a:r>
              <a:rPr lang="uk-UA" sz="1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налаштовані дослідники (Л. </a:t>
            </a:r>
            <a:r>
              <a:rPr lang="uk-UA" sz="18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Окіншевич</a:t>
            </a:r>
            <a:r>
              <a:rPr lang="uk-UA" sz="1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, О. </a:t>
            </a:r>
            <a:r>
              <a:rPr lang="uk-UA" sz="18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Дорошкевич</a:t>
            </a:r>
            <a:r>
              <a:rPr lang="uk-UA" sz="1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) піддавали наукову спадщину і громадсько-політичні та наукові погляди М. Грушевського огульній критиці.</a:t>
            </a:r>
            <a:r>
              <a:rPr lang="uk-UA" sz="1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38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4193608" cy="5331296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lvl="0" indent="0" algn="just">
              <a:spcBef>
                <a:spcPts val="0"/>
              </a:spcBef>
              <a:buNone/>
              <a:defRPr/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жовтні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1934 р. з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підірваним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здоров'ям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Михайло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Грушевський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виїхав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м.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Кисловодськ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Ставропольському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краї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РФ)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нескладної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раптово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помер 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 листопада </a:t>
            </a:r>
            <a:r>
              <a:rPr lang="ru-RU" sz="1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сепсису через 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видалення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фурункула.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Операцію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провів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лікар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місцевої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лікарні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котрий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хірургом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 не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А перед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відмовив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Грушевському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проханні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прооперованим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давнім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перевіреним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другом… </a:t>
            </a:r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Грушевського</a:t>
            </a:r>
            <a:r>
              <a:rPr lang="ru-RU" sz="1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перевезли до </a:t>
            </a:r>
            <a:r>
              <a:rPr lang="ru-RU" sz="1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1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поклали</a:t>
            </a:r>
            <a:r>
              <a:rPr lang="ru-RU" sz="1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головній</a:t>
            </a:r>
            <a:r>
              <a:rPr lang="ru-RU" sz="1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sz="1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1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Наук. </a:t>
            </a:r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ru-RU" sz="1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Похований</a:t>
            </a: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 Байковому </a:t>
            </a:r>
            <a:r>
              <a:rPr lang="ru-RU" sz="1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кладовищі</a:t>
            </a:r>
            <a:r>
              <a:rPr lang="ru-RU" sz="1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1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Файл:M-hrushevskyi-gra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94831" y="1600200"/>
            <a:ext cx="354533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60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Monotype Corsiva" pitchFamily="66" charset="0"/>
              </a:rPr>
              <a:t>Праці М. Грушевського у фонді бібліотеки ТНЕУ</a:t>
            </a:r>
            <a:endParaRPr lang="uk-U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4" y="1556792"/>
            <a:ext cx="1881266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869160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400" dirty="0">
                <a:solidFill>
                  <a:prstClr val="black">
                    <a:lumMod val="95000"/>
                    <a:lumOff val="5000"/>
                  </a:prstClr>
                </a:solidFill>
              </a:rPr>
              <a:t>Грушевський, М.  Предок [Текст] : Із </a:t>
            </a:r>
            <a:r>
              <a:rPr lang="uk-UA" sz="14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белестристичної</a:t>
            </a:r>
            <a:r>
              <a:rPr lang="uk-UA" sz="1400" dirty="0">
                <a:solidFill>
                  <a:prstClr val="black">
                    <a:lumMod val="95000"/>
                    <a:lumOff val="5000"/>
                  </a:prstClr>
                </a:solidFill>
              </a:rPr>
              <a:t> спадщини / М. Грушевський. – К. : Веселка, 1990. – 247 с.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2088000" cy="334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1960" y="5085184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Грушевський, М.  Хто такі українці і чого вони хочуть [Текст] / М. Грушевський. – К. : Т-во Знання, 1991. – 240 с</a:t>
            </a:r>
          </a:p>
        </p:txBody>
      </p:sp>
    </p:spTree>
    <p:extLst>
      <p:ext uri="{BB962C8B-B14F-4D97-AF65-F5344CB8AC3E}">
        <p14:creationId xmlns:p14="http://schemas.microsoft.com/office/powerpoint/2010/main" val="30899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301208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Грушевський, М.  Як жив український народ [Текст] / М. Грушевський ; ред. А. Демиденко. – К. : Веселка, 1992. – 111 </a:t>
            </a:r>
            <a:r>
              <a:rPr lang="uk-UA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</a:t>
            </a:r>
            <a:r>
              <a:rPr lang="uk-UA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uk-UA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8" y="1469298"/>
            <a:ext cx="2501568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4152" y="3913360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uk-UA" sz="1400" dirty="0">
                <a:solidFill>
                  <a:prstClr val="black"/>
                </a:solidFill>
              </a:rPr>
              <a:t>Грушевський, М. С.  Про старі часи на Україні [Текст] : Коротка </a:t>
            </a:r>
            <a:r>
              <a:rPr lang="uk-UA" sz="1400" dirty="0" err="1">
                <a:solidFill>
                  <a:prstClr val="black"/>
                </a:solidFill>
              </a:rPr>
              <a:t>Історя</a:t>
            </a:r>
            <a:r>
              <a:rPr lang="uk-UA" sz="1400" dirty="0">
                <a:solidFill>
                  <a:prstClr val="black"/>
                </a:solidFill>
              </a:rPr>
              <a:t> України (для першого початку) / М. С. Грушевський. – К. : Обереги, 1991. – 100 с.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24" y="1055860"/>
            <a:ext cx="2057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6988" y="4941168"/>
            <a:ext cx="27699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>Грушевський, М. С.  Ілюстрована історія України [Текст] : </a:t>
            </a:r>
            <a:r>
              <a:rPr lang="uk-UA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>репринтне</a:t>
            </a:r>
            <a:r>
              <a:rPr lang="uk-UA" sz="1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> відтворення видання 1913 року / М. С. Грушевський. – К. : [б. в.], 1990. – 525 с.</a:t>
            </a:r>
            <a:endParaRPr lang="uk-UA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33" y="476672"/>
            <a:ext cx="2309833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324" y="4653136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uk-UA" sz="1400" dirty="0">
                <a:solidFill>
                  <a:prstClr val="black"/>
                </a:solidFill>
              </a:rPr>
              <a:t>Грушевський, М.  На порозі Нової України : Гадки і мрії [Текст] / М. Грушевський. – К. : Наукова думка, 1991. – 128 с.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1965"/>
            <a:ext cx="1926933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29568" y="5130189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uk-UA" sz="1400" dirty="0">
                <a:solidFill>
                  <a:prstClr val="black"/>
                </a:solidFill>
              </a:rPr>
              <a:t>Грушевський, М.  Про батька козацького Богдана Хмельницького. [Текст] / М. Грушевський. – Дніпропетровськ : Січ, 1993. – 55 с.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58" y="389286"/>
            <a:ext cx="240070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69928" y="4333021"/>
            <a:ext cx="26342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Грушевський, М. С.  Історія України [Текст] / М. С. Грушевський ; упоряд. В. Г. </a:t>
            </a:r>
            <a:r>
              <a:rPr lang="uk-UA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Сарбей</a:t>
            </a:r>
            <a:r>
              <a:rPr lang="uk-UA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 – К. : ОСВІТА, 1991. – 271 с.</a:t>
            </a:r>
            <a:endParaRPr lang="uk-UA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39" y="785710"/>
            <a:ext cx="2418201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8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157192"/>
            <a:ext cx="4032448" cy="118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Грушевський, М. С.  </a:t>
            </a:r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І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сторія </a:t>
            </a:r>
            <a:r>
              <a:rPr lang="uk-UA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України-Руси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[текст] : в 11-ти т., / м. с. 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Грушевський.</a:t>
            </a:r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 – 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К.</a:t>
            </a:r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 : 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Наукова </a:t>
            </a:r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думка, 1995. – 624 с.</a:t>
            </a:r>
          </a:p>
          <a:p>
            <a:endParaRPr lang="uk-UA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224000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2670569" cy="38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85380" y="5013176"/>
            <a:ext cx="4572000" cy="97719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Грушевський, М. С.  Історія української літератури: В 6-ти томах [Текст]. Т. 1 / М. С. Грушевський. – К. : Либідь, 1993. – 341 с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.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4635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640960" cy="1764432"/>
          </a:xfrm>
        </p:spPr>
        <p:txBody>
          <a:bodyPr>
            <a:noAutofit/>
          </a:bodyPr>
          <a:lstStyle/>
          <a:p>
            <a:pPr algn="just"/>
            <a:r>
              <a:rPr lang="uk-UA" sz="1800" b="1" dirty="0" smtClean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>        </a:t>
            </a:r>
            <a:r>
              <a:rPr lang="uk-UA" sz="2000" b="1" dirty="0" smtClean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>Величезний </a:t>
            </a:r>
            <a:r>
              <a:rPr lang="uk-UA" sz="2000" b="1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>внесок М.Грушевського в історичну науку й історію ук­раїнської літератури загальновизнаний. Не втрачають актуальності і його джерелознавчі розробки, тонкий аналіз причин і перебігу багатьох конк­ретних подій. Вражає працездатність ученого: з-під його пера вийшло по­над 1800 праць з української історії та культури. Все своє свідоме життя Михайло Сергійович був самовідданим ентузіастом українського </a:t>
            </a:r>
            <a:r>
              <a:rPr lang="uk-UA" sz="2000" b="1" dirty="0" smtClean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>національного руху.</a:t>
            </a:r>
            <a:endParaRPr lang="uk-UA" sz="2000" b="1" dirty="0">
              <a:latin typeface="Monotype Corsiva" pitchFamily="66" charset="0"/>
            </a:endParaRPr>
          </a:p>
        </p:txBody>
      </p:sp>
      <p:pic>
        <p:nvPicPr>
          <p:cNvPr id="27650" name="Picture 2" descr="C:\Documents and Settings\bibl\Рабочий стол\грушевський\800px-802-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988840"/>
            <a:ext cx="3501965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Дитинство та юність</a:t>
            </a:r>
            <a:endParaRPr lang="uk-UA" dirty="0"/>
          </a:p>
        </p:txBody>
      </p:sp>
      <p:pic>
        <p:nvPicPr>
          <p:cNvPr id="5" name="Picture 2" descr="http://upload.wikimedia.org/wikipedia/uk/thumb/3/35/Hrushevski_1876.jpg/250px-Hrushevski_18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252" y="908720"/>
            <a:ext cx="374441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980728"/>
            <a:ext cx="4546848" cy="5472608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uk-UA" sz="1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7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Народився Михайло Грушевський 29 вересня 1866 року в місті </a:t>
            </a:r>
            <a:r>
              <a:rPr lang="uk-UA" sz="17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Холмі</a:t>
            </a:r>
            <a:r>
              <a:rPr lang="uk-UA" sz="17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(Польща, сьогодні — </a:t>
            </a:r>
            <a:r>
              <a:rPr lang="uk-UA" sz="17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Хелм</a:t>
            </a:r>
            <a:r>
              <a:rPr lang="uk-UA" sz="17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В той час батько його був учителем греко-католицької гімназії. </a:t>
            </a:r>
            <a:r>
              <a:rPr lang="uk-UA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Родина Грушевських (коріння її — Чигиринщина) вже починаючи з середини </a:t>
            </a:r>
            <a:r>
              <a:rPr lang="en-US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uk-UA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століття була якнайтіснішим чином пов’язана із </a:t>
            </a:r>
            <a:r>
              <a:rPr lang="uk-UA" sz="17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священницьким</a:t>
            </a:r>
            <a:r>
              <a:rPr lang="uk-UA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станом. Духовними особами були декілька братів майбутнього історика; батько ж знаменитого </a:t>
            </a:r>
            <a:r>
              <a:rPr lang="uk-UA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вченого. 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1869 </a:t>
            </a:r>
            <a:r>
              <a:rPr lang="uk-UA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через стан </a:t>
            </a:r>
            <a:r>
              <a:rPr lang="ru-RU" sz="17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батька, </a:t>
            </a:r>
            <a:r>
              <a:rPr lang="ru-RU" sz="17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переїзджає</a:t>
            </a: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південь</a:t>
            </a: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Ставрополя (1870–1878 </a:t>
            </a:r>
            <a:r>
              <a:rPr lang="ru-RU" sz="17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17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— до Владикавказа (1878–1880 </a:t>
            </a:r>
            <a:r>
              <a:rPr lang="ru-RU" sz="17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.). </a:t>
            </a:r>
            <a:endParaRPr lang="ru-RU" sz="17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1880 </a:t>
            </a: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en-US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Михайло був зарахований відразу до третього класу </a:t>
            </a:r>
            <a:r>
              <a:rPr lang="uk-UA" sz="17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Тифліської</a:t>
            </a:r>
            <a:r>
              <a:rPr lang="uk-UA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гімназії. У цей час він з захопленням читає твори М. І. Костомарова, П. О. Куліша, М. О. Максимовича. Під час навчання у гімназії Михайло пише свої перші оповідання, які надсилає до України відомому письменникові І. С. Нечую-Левицькому, котрий схвально їх </a:t>
            </a:r>
            <a:r>
              <a:rPr lang="uk-UA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оцінює Майбутній історик, за підтримки Нечуя-Левицького, публікує свої оповідання «</a:t>
            </a:r>
            <a:r>
              <a:rPr lang="uk-UA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Бех</a:t>
            </a:r>
            <a:r>
              <a:rPr lang="uk-UA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-аль-</a:t>
            </a:r>
            <a:r>
              <a:rPr lang="uk-UA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Джугур</a:t>
            </a:r>
            <a:r>
              <a:rPr lang="uk-UA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та «Бідна дівчина»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en-US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Грушевський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долучається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 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Антонович вводить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складу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таємної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згуртувала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довколо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справжніх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патріотів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В межах,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громадівської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Грушевський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опікувався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українським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гуртком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київській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духовній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семінарії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вдома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відбувались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таємні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сходини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семінаристів</a:t>
            </a:r>
            <a:r>
              <a:rPr lang="en-US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  <a:defRPr/>
            </a:pPr>
            <a:endParaRPr lang="uk-UA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09" y="3789040"/>
            <a:ext cx="1763901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5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11620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en-US" sz="2800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en-US" sz="2800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en-US" sz="2800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uk-UA" sz="2800" dirty="0" smtClean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uk-UA" sz="2800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Monotype Corsiva" pitchFamily="66" charset="0"/>
              </a:rPr>
              <a:t>Михайло </a:t>
            </a:r>
            <a:r>
              <a:rPr lang="ru-RU" sz="2800" dirty="0">
                <a:solidFill>
                  <a:prstClr val="black"/>
                </a:solidFill>
                <a:latin typeface="Monotype Corsiva" pitchFamily="66" charset="0"/>
              </a:rPr>
              <a:t>Грушевський — </a:t>
            </a:r>
            <a:r>
              <a:rPr lang="ru-RU" sz="2800" dirty="0" err="1">
                <a:solidFill>
                  <a:prstClr val="black"/>
                </a:solidFill>
                <a:latin typeface="Monotype Corsiva" pitchFamily="66" charset="0"/>
              </a:rPr>
              <a:t>блискучий</a:t>
            </a:r>
            <a:r>
              <a:rPr lang="ru-RU" sz="2800" dirty="0">
                <a:solidFill>
                  <a:prstClr val="black"/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Monotype Corsiva" pitchFamily="66" charset="0"/>
              </a:rPr>
              <a:t>неперевершений</a:t>
            </a:r>
            <a:r>
              <a:rPr lang="ru-RU" sz="2800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itchFamily="66" charset="0"/>
              </a:rPr>
              <a:t>організатор</a:t>
            </a:r>
            <a:r>
              <a:rPr lang="ru-RU" sz="2800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itchFamily="66" charset="0"/>
              </a:rPr>
              <a:t>наукового</a:t>
            </a:r>
            <a:r>
              <a:rPr lang="ru-RU" sz="2800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itchFamily="66" charset="0"/>
              </a:rPr>
              <a:t>життя</a:t>
            </a:r>
            <a:r>
              <a:rPr lang="ru-RU" sz="2800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Monotype Corsiva" pitchFamily="66" charset="0"/>
              </a:rPr>
            </a:br>
            <a:endParaRPr lang="uk-UA" sz="28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114800" cy="4691063"/>
          </a:xfrm>
        </p:spPr>
        <p:txBody>
          <a:bodyPr>
            <a:normAutofit/>
          </a:bodyPr>
          <a:lstStyle/>
          <a:p>
            <a:pPr lvl="0" algn="just"/>
            <a:r>
              <a:rPr lang="uk-UA" sz="1500" dirty="0" smtClean="0">
                <a:solidFill>
                  <a:prstClr val="black"/>
                </a:solidFill>
              </a:rPr>
              <a:t>   </a:t>
            </a:r>
            <a:r>
              <a:rPr lang="uk-UA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Бажання </a:t>
            </a:r>
            <a:r>
              <a:rPr lang="uk-UA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стати з часом українським істориком та літератором повернули юнака в Україну, де він вступив на історико-філологічний факультет Київського Університету Святого Володимира. В студентські роки молодий дослідник детально вивчив середньовічну історію України, а як кандидатську дисертацію захистив новаторську роботу «Нарис історії Київської землі від смерті Ярослава  до кінця ХІ</a:t>
            </a:r>
            <a:r>
              <a:rPr lang="en-US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століття» і одержав за це золоту медаль. Далі молодий історик захистив магістерську дисертацію «</a:t>
            </a:r>
            <a:r>
              <a:rPr lang="uk-UA" sz="17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Барское</a:t>
            </a:r>
            <a:r>
              <a:rPr lang="uk-UA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староство. </a:t>
            </a:r>
            <a:r>
              <a:rPr lang="uk-UA" sz="17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Исторические</a:t>
            </a:r>
            <a:r>
              <a:rPr lang="uk-UA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очерки</a:t>
            </a:r>
            <a:r>
              <a:rPr lang="uk-UA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і дістав ступінь магістра та посаду професора у відомому в Європі Львівському університеті.</a:t>
            </a:r>
          </a:p>
          <a:p>
            <a:endParaRPr lang="uk-UA" sz="17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1124744"/>
            <a:ext cx="2749534" cy="460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3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uk-UA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Михайло Грушевський — це вчений світового рівня, творча спадщина якого вражає своїм тематичним діапазоном, енциклопедичністю, фундаментальністю</a:t>
            </a:r>
            <a:endParaRPr lang="ru-RU" sz="3100" dirty="0" smtClean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95936" y="1628800"/>
            <a:ext cx="4690864" cy="4497363"/>
          </a:xfrm>
        </p:spPr>
        <p:txBody>
          <a:bodyPr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1894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рекомендацією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1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Антоновича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Грушевський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призначається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посаду ординарного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професора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всесвітньої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окремим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узагальненням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Східної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Львівського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1894 року, Грушевський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вступний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виклад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Львівському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ентузіазмом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сприйнятий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громадськістю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велика зала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ледве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зуміла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вмістити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бажаючих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посаді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Грушевський </a:t>
            </a:r>
            <a:r>
              <a:rPr lang="ru-RU" sz="16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пропрацював</a:t>
            </a:r>
            <a:r>
              <a:rPr lang="ru-RU" sz="16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1914 року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1600" dirty="0"/>
          </a:p>
        </p:txBody>
      </p:sp>
      <p:pic>
        <p:nvPicPr>
          <p:cNvPr id="12289" name="Picture 1" descr="C:\Documents and Settings\bibl\Рабочий стол\грушевський\800px-802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0963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15608" y="404664"/>
            <a:ext cx="3276872" cy="5328592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Грушевський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розпочав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науково-організаційну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 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Науковому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товаристві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(НТШ), з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почав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співпрацювати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1892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Очолив</a:t>
            </a:r>
            <a:r>
              <a:rPr lang="ru-RU" sz="29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Історико-філософську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секцію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створив і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очолив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Археографічну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комісію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НТШ (1896–1913). Грушевський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залучає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НТШ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викладачів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редагуванням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«Записок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і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організаторським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здібностям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видати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томів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знайомиться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 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Іваном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Франком і разом вони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привертають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міжнародну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 </a:t>
            </a:r>
            <a:r>
              <a:rPr lang="ru-RU" sz="29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україністики</a:t>
            </a:r>
            <a:r>
              <a:rPr lang="ru-RU" sz="29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900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9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ntsh.org/files/diyachi-v-poltavi-1903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640"/>
            <a:ext cx="5724128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97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568"/>
            <a:ext cx="83529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Протягом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1897–1898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років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, Михайло Грушевський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пише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І том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своєї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фундаметальної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праці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 — «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Історія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України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-Руси», і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вже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наприкінці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1898 року,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ця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робота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була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надрукована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Львові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Незабаром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Грушевський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видає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ще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два томи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своєї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праці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Ця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робота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була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щиро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прийнята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Галичині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проте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забороненна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російським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урядом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historybooks.com.ua/PicPod/gr_p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370" y="2357438"/>
            <a:ext cx="3206857" cy="43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upload.wikimedia.org/wikipedia/uk/thumb/1/1a/%D0%86%D1%81%D1%82%D0%BE%D1%80%D1%96%D1%8F%D0%A3%D0%BA%D1%80%D0%B0%D1%97%D0%BD%D0%B8%D0%A0%D1%83%D1%81%D0%B82.jpg/1024px-%D0%86%D1%81%D1%82%D0%BE%D1%80%D1%96%D1%8F%D0%A3%D0%BA%D1%80%D0%B0%D1%97%D0%BD%D0%B8%D0%A0%D1%83%D1%81%D0%B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3212976"/>
            <a:ext cx="514353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17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26 </a:t>
            </a:r>
            <a:r>
              <a:rPr lang="ru-RU" sz="3200" b="1" dirty="0" err="1">
                <a:solidFill>
                  <a:prstClr val="black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травня</a:t>
            </a:r>
            <a:r>
              <a:rPr lang="ru-RU" sz="3200" b="1" dirty="0">
                <a:solidFill>
                  <a:prstClr val="black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 1896 року, у м. Скала (</a:t>
            </a:r>
            <a:r>
              <a:rPr lang="ru-RU" sz="3200" b="1" dirty="0" err="1">
                <a:solidFill>
                  <a:prstClr val="black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нині</a:t>
            </a:r>
            <a:r>
              <a:rPr lang="ru-RU" sz="3200" b="1" dirty="0">
                <a:solidFill>
                  <a:prstClr val="black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смт</a:t>
            </a:r>
            <a:r>
              <a:rPr lang="ru-RU" sz="3200" b="1" dirty="0">
                <a:solidFill>
                  <a:prstClr val="black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 Скала-</a:t>
            </a:r>
            <a:r>
              <a:rPr lang="ru-RU" sz="3200" b="1" dirty="0" err="1">
                <a:solidFill>
                  <a:prstClr val="black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Подільська</a:t>
            </a:r>
            <a:r>
              <a:rPr lang="ru-RU" sz="3200" b="1" dirty="0">
                <a:solidFill>
                  <a:prstClr val="black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) Михайло Грушевський </a:t>
            </a:r>
            <a:r>
              <a:rPr lang="ru-RU" sz="3200" b="1" dirty="0" err="1">
                <a:solidFill>
                  <a:prstClr val="black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вінчається</a:t>
            </a:r>
            <a:r>
              <a:rPr lang="ru-RU" sz="3200" b="1" dirty="0">
                <a:solidFill>
                  <a:prstClr val="black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 з </a:t>
            </a:r>
            <a:r>
              <a:rPr lang="ru-RU" sz="3200" b="1" dirty="0" err="1">
                <a:solidFill>
                  <a:prstClr val="black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Марією</a:t>
            </a:r>
            <a:r>
              <a:rPr lang="ru-RU" sz="3200" b="1" dirty="0">
                <a:solidFill>
                  <a:prstClr val="black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Вояківською</a:t>
            </a:r>
            <a:endParaRPr lang="uk-UA" sz="3200" b="1" dirty="0">
              <a:latin typeface="Monotype Corsiva" pitchFamily="66" charset="0"/>
            </a:endParaRPr>
          </a:p>
        </p:txBody>
      </p:sp>
      <p:pic>
        <p:nvPicPr>
          <p:cNvPr id="4" name="Picture 2" descr="Файл:Hrushevskyi 18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802" y="1628800"/>
            <a:ext cx="408016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8024" y="2016135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 </a:t>
            </a:r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Львів подарував Михайлові Грушевському особисте щастя. Тут він познайомився з громадською діячкою, педагогом і перекладачем Марією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Сильвестрівною </a:t>
            </a:r>
            <a:r>
              <a:rPr lang="uk-UA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Вояковською</a:t>
            </a:r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котра стала його дружиною. В 1900 році у Львові у Грушевських народилася донька Катерина, відома пізніше як етнолог, культуролог, фольклорист і незмінний помічник батька у його науковій </a:t>
            </a:r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en-US" i="1" dirty="0">
                <a:solidFill>
                  <a:schemeClr val="bg1"/>
                </a:solidFill>
              </a:rPr>
              <a:t>.</a:t>
            </a:r>
            <a:r>
              <a:rPr lang="uk-UA" i="1" dirty="0" smtClean="0"/>
              <a:t> 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2150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Для </a:t>
            </a:r>
            <a:r>
              <a:rPr lang="ru-RU" sz="2800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розвитку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української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літератури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 Грушевський разом з </a:t>
            </a:r>
            <a:r>
              <a:rPr lang="ru-RU" sz="2800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І.Франком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заснував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 і </a:t>
            </a:r>
            <a:r>
              <a:rPr lang="ru-RU" sz="2800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видавав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 «</a:t>
            </a:r>
            <a:r>
              <a:rPr lang="ru-RU" sz="2800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Літературно-науковий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вістник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» (</a:t>
            </a:r>
            <a:r>
              <a:rPr lang="ru-RU" sz="2800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Львів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, 1898–1905, </a:t>
            </a:r>
            <a:r>
              <a:rPr lang="ru-RU" sz="2800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Київ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, 1905—07), </a:t>
            </a:r>
            <a:r>
              <a:rPr lang="ru-RU" sz="2800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був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 одним з </a:t>
            </a:r>
            <a:r>
              <a:rPr lang="ru-RU" sz="2800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організаторів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sz="2800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Української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видавничої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спілки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 (1899</a:t>
            </a:r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)</a:t>
            </a:r>
            <a:endParaRPr lang="uk-UA" sz="2400" b="1" dirty="0">
              <a:latin typeface="Monotype Corsiva" pitchFamily="66" charset="0"/>
            </a:endParaRPr>
          </a:p>
        </p:txBody>
      </p:sp>
      <p:pic>
        <p:nvPicPr>
          <p:cNvPr id="5" name="Picture 4" descr="http://vuam.org.ua/images/thumb/5/5e/802-17.jpg/291px-802-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43608" y="1844824"/>
            <a:ext cx="2771775" cy="427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Literaturno-naukovyi Vistny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796136" y="2204863"/>
            <a:ext cx="3003834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2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Михайло Грушевський —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видатний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громадський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державний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діяч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визнаний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лідер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національно-демократичної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революції</a:t>
            </a:r>
            <a:endParaRPr lang="uk-UA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" descr="http://www.day.kiev.ua/sites/default/files/main/openpublish_article/20050128/414-8-1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000" y="1729581"/>
            <a:ext cx="3175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dirty="0" smtClean="0"/>
              <a:t> </a:t>
            </a:r>
          </a:p>
          <a:p>
            <a:pPr marL="0" indent="0" algn="just">
              <a:buNone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листопаді 1914 року Михайло Сергійович, (через Австрію, Італію і Румунію) зумів повернутися до Києва. Тут був заарештований російською владою, яка вже давно слідкувала за його діяльністю, звинувачений в «</a:t>
            </a:r>
            <a:r>
              <a:rPr lang="uk-UA" sz="1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австрофільстві</a:t>
            </a:r>
            <a:r>
              <a:rPr lang="uk-UA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і засуджений до заслання у Сибір. На прохання російської Академії наук Грушевського переводять спершу до Симбірська, згодом до Казані, а звідти, завдяки клопотанню всесвітньо відомого вченого Володимира Вернадського — до Москви під нагляд поліції без права займатися професійною діяльністю</a:t>
            </a:r>
            <a:r>
              <a:rPr lang="uk-UA" sz="1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5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1071</TotalTime>
  <Words>765</Words>
  <Application>Microsoft Office PowerPoint</Application>
  <PresentationFormat>Экран (4:3)</PresentationFormat>
  <Paragraphs>55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Грушевський Михайло Сергійович (29.09.1866 -24.11.1934)</vt:lpstr>
      <vt:lpstr> Дитинство та юність</vt:lpstr>
      <vt:lpstr>       Михайло Грушевський — блискучий, неперевершений організатор наукового життя </vt:lpstr>
      <vt:lpstr>                 Михайло Грушевський — це вчений світового рівня, творча спадщина якого вражає своїм тематичним діапазоном, енциклопедичністю, фундаментальністю</vt:lpstr>
      <vt:lpstr>Презентация PowerPoint</vt:lpstr>
      <vt:lpstr>Презентация PowerPoint</vt:lpstr>
      <vt:lpstr>26 травня 1896 року, у м. Скала (нині смт Скала-Подільська) Михайло Грушевський вінчається з Марією Вояківською</vt:lpstr>
      <vt:lpstr>Для розвитку української літератури Грушевський разом з І.Франком заснував і видавав «Літературно-науковий вістник» (Львів, 1898–1905, Київ, 1905—07), був одним з організаторів Української  видавничої спілки (1899)</vt:lpstr>
      <vt:lpstr>Михайло Грушевський — видатний громадський і державний діяч, визнаний лідер національно-демократичної революції</vt:lpstr>
      <vt:lpstr>               У Центральній Раді</vt:lpstr>
      <vt:lpstr> Українська Народна Республіка </vt:lpstr>
      <vt:lpstr> Грушевський — академік</vt:lpstr>
      <vt:lpstr>М. Грушевський — творець української наукової історіографії, автор схеми українського історичного процесу від найдавніших часів до 1925 р. включно. </vt:lpstr>
      <vt:lpstr>Презентация PowerPoint</vt:lpstr>
      <vt:lpstr>Праці М. Грушевського у фонді бібліотеки ТНЕУ</vt:lpstr>
      <vt:lpstr>Презентация PowerPoint</vt:lpstr>
      <vt:lpstr>Презентация PowerPoint</vt:lpstr>
      <vt:lpstr>Презентация PowerPoint</vt:lpstr>
      <vt:lpstr>        Величезний внесок М.Грушевського в історичну науку й історію ук­раїнської літератури загальновизнаний. Не втрачають актуальності і його джерелознавчі розробки, тонкий аналіз причин і перебігу багатьох конк­ретних подій. Вражає працездатність ученого: з-під його пера вийшло по­над 1800 праць з української історії та культури. Все своє свідоме життя Михайло Сергійович був самовідданим ентузіастом українського національного руху.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Грушевський Михайло Сергійович ()</dc:title>
  <dc:creator>Працівники бібліографічного відділу</dc:creator>
  <cp:lastModifiedBy>Працівники бібліографічного відділу</cp:lastModifiedBy>
  <cp:revision>79</cp:revision>
  <dcterms:created xsi:type="dcterms:W3CDTF">2016-08-31T08:30:56Z</dcterms:created>
  <dcterms:modified xsi:type="dcterms:W3CDTF">2016-09-28T11:58:58Z</dcterms:modified>
</cp:coreProperties>
</file>