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9" r:id="rId3"/>
    <p:sldId id="273" r:id="rId4"/>
    <p:sldId id="260" r:id="rId5"/>
    <p:sldId id="272" r:id="rId6"/>
    <p:sldId id="275" r:id="rId7"/>
    <p:sldId id="261" r:id="rId8"/>
    <p:sldId id="27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7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653E508-103D-445B-AB7C-0BB1A811D0F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1E226D-FF58-43CB-B696-11781563D1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3E508-103D-445B-AB7C-0BB1A811D0F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E226D-FF58-43CB-B696-11781563D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3E508-103D-445B-AB7C-0BB1A811D0F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E226D-FF58-43CB-B696-11781563D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3E508-103D-445B-AB7C-0BB1A811D0F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E226D-FF58-43CB-B696-11781563D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653E508-103D-445B-AB7C-0BB1A811D0F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1E226D-FF58-43CB-B696-11781563D1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3E508-103D-445B-AB7C-0BB1A811D0F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C1E226D-FF58-43CB-B696-11781563D1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3E508-103D-445B-AB7C-0BB1A811D0F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C1E226D-FF58-43CB-B696-11781563D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3E508-103D-445B-AB7C-0BB1A811D0F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E226D-FF58-43CB-B696-11781563D1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3E508-103D-445B-AB7C-0BB1A811D0F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E226D-FF58-43CB-B696-11781563D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653E508-103D-445B-AB7C-0BB1A811D0F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1E226D-FF58-43CB-B696-11781563D1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653E508-103D-445B-AB7C-0BB1A811D0F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1E226D-FF58-43CB-B696-11781563D1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653E508-103D-445B-AB7C-0BB1A811D0F5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C1E226D-FF58-43CB-B696-11781563D1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42918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10 листопада – Міжнародний день </a:t>
            </a:r>
            <a:r>
              <a:rPr lang="uk-UA" sz="2400" dirty="0"/>
              <a:t>бухгалтерії або День бухгалтера</a:t>
            </a:r>
            <a:endParaRPr lang="ru-RU" sz="2400" dirty="0"/>
          </a:p>
        </p:txBody>
      </p:sp>
      <p:pic>
        <p:nvPicPr>
          <p:cNvPr id="3076" name="Picture 4" descr="\\10.103.0.100\документи\Бібліографія\ліля\день бухгалтера\97513ef1d106dea40a118539653a28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184000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579" y="4869160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err="1"/>
              <a:t>Шара</a:t>
            </a:r>
            <a:r>
              <a:rPr lang="uk-UA" sz="1200" dirty="0"/>
              <a:t>, Є. Ю.  Бухгалтерський облік у бюджетних установах і організаціях [Текст] : навч. посіб. / Є. Ю. </a:t>
            </a:r>
            <a:r>
              <a:rPr lang="uk-UA" sz="1200" dirty="0" err="1"/>
              <a:t>Шара</a:t>
            </a:r>
            <a:r>
              <a:rPr lang="uk-UA" sz="1200" dirty="0"/>
              <a:t>, О. М. Андрієнко, Л. І. </a:t>
            </a:r>
            <a:r>
              <a:rPr lang="uk-UA" sz="1200" dirty="0" err="1"/>
              <a:t>Жидеєва</a:t>
            </a:r>
            <a:r>
              <a:rPr lang="uk-UA" sz="1200" dirty="0"/>
              <a:t>. – К. : ЦУЛ, 2011. – 440 с. </a:t>
            </a:r>
          </a:p>
        </p:txBody>
      </p:sp>
      <p:pic>
        <p:nvPicPr>
          <p:cNvPr id="3074" name="Picture 2" descr="C:\Documents and Settings\bibl\Рабочий стол\шшара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80" y="822761"/>
            <a:ext cx="2352924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2483" y="4869160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err="1"/>
              <a:t>Гудзь</a:t>
            </a:r>
            <a:r>
              <a:rPr lang="uk-UA" sz="1200" dirty="0"/>
              <a:t>, Н. В.  Бухгалтерський облік [Текст] : навч. посіб. / Н. В. </a:t>
            </a:r>
            <a:r>
              <a:rPr lang="uk-UA" sz="1200" dirty="0" err="1"/>
              <a:t>Гудзь</a:t>
            </a:r>
            <a:r>
              <a:rPr lang="uk-UA" sz="1200" dirty="0"/>
              <a:t>, П. Н. </a:t>
            </a:r>
            <a:r>
              <a:rPr lang="uk-UA" sz="1200" dirty="0" err="1"/>
              <a:t>Денчук</a:t>
            </a:r>
            <a:r>
              <a:rPr lang="uk-UA" sz="1200" dirty="0"/>
              <a:t>, Р. В. Романів. </a:t>
            </a:r>
            <a:r>
              <a:rPr lang="uk-UA" sz="1200" dirty="0" smtClean="0"/>
              <a:t>– К</a:t>
            </a:r>
            <a:r>
              <a:rPr lang="uk-UA" sz="1200" dirty="0"/>
              <a:t>. : ЦУЛ, 2016. – 424 c.</a:t>
            </a:r>
          </a:p>
        </p:txBody>
      </p:sp>
      <p:pic>
        <p:nvPicPr>
          <p:cNvPr id="3075" name="Picture 3" descr="C:\Documents and Settings\bibl\Рабочий стол\гудз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39" y="791060"/>
            <a:ext cx="2385452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72488" y="4900746"/>
            <a:ext cx="2919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/>
              <a:t>Мельник, Т. Г.  Облік та аудит діяльності бюджетних установ [Текст] : навч. посіб. / Т. Г. Мельник. – К. : Кондор, 2009. – 412 с. </a:t>
            </a:r>
          </a:p>
        </p:txBody>
      </p:sp>
      <p:pic>
        <p:nvPicPr>
          <p:cNvPr id="3076" name="Picture 4" descr="C:\Documents and Settings\bibl\Рабочий стол\мель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93" y="822761"/>
            <a:ext cx="2008772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257" y="4806470"/>
            <a:ext cx="3006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err="1"/>
              <a:t>Сопко</a:t>
            </a:r>
            <a:r>
              <a:rPr lang="uk-UA" sz="1200" dirty="0"/>
              <a:t>, В. В.  Бухгалтерський облік в управлінні підприємством [Текст] : навч. посіб. / В. В. </a:t>
            </a:r>
            <a:r>
              <a:rPr lang="uk-UA" sz="1200" dirty="0" err="1"/>
              <a:t>Сопко</a:t>
            </a:r>
            <a:r>
              <a:rPr lang="uk-UA" sz="1200" dirty="0"/>
              <a:t>. – К. : КНЕУ, 2006. – 526 с. </a:t>
            </a:r>
          </a:p>
        </p:txBody>
      </p:sp>
      <p:pic>
        <p:nvPicPr>
          <p:cNvPr id="4098" name="Picture 2" descr="C:\Documents and Settings\bibl\Рабочий стол\соп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21607"/>
            <a:ext cx="2061961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45632" y="4797152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err="1"/>
              <a:t>Нашкерська</a:t>
            </a:r>
            <a:r>
              <a:rPr lang="uk-UA" sz="1200" dirty="0"/>
              <a:t>, Г. В.  Бухгалтерський облік [Текст] : навч. посіб. / Г. В. </a:t>
            </a:r>
            <a:r>
              <a:rPr lang="uk-UA" sz="1200" dirty="0" err="1"/>
              <a:t>Нашкерська</a:t>
            </a:r>
            <a:r>
              <a:rPr lang="uk-UA" sz="1200" dirty="0"/>
              <a:t>. – К. : ЦНЛ, 2004. – 464 с. </a:t>
            </a:r>
          </a:p>
        </p:txBody>
      </p:sp>
      <p:pic>
        <p:nvPicPr>
          <p:cNvPr id="4099" name="Picture 3" descr="C:\Documents and Settings\bibl\Рабочий стол\нашкерсь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5" y="1021607"/>
            <a:ext cx="2269771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6176" y="4725144"/>
            <a:ext cx="262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err="1"/>
              <a:t>Атамас</a:t>
            </a:r>
            <a:r>
              <a:rPr lang="uk-UA" sz="1200" dirty="0"/>
              <a:t>, П. Й.  Бухгалтерський облік у галузях економіки [Текст] : навч. посіб. / П. Й. </a:t>
            </a:r>
            <a:r>
              <a:rPr lang="uk-UA" sz="1200" dirty="0" err="1"/>
              <a:t>Атамас</a:t>
            </a:r>
            <a:r>
              <a:rPr lang="uk-UA" sz="1200" dirty="0"/>
              <a:t>. – К. : ЦУЛ, 2008. – 392 с. </a:t>
            </a:r>
          </a:p>
        </p:txBody>
      </p:sp>
      <p:pic>
        <p:nvPicPr>
          <p:cNvPr id="4100" name="Picture 4" descr="C:\Documents and Settings\bibl\Рабочий стол\атамас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71" y="1021607"/>
            <a:ext cx="2286998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удент\Desktop\бухгалт\3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9" y="1751812"/>
            <a:ext cx="4276908" cy="3456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92080" y="1356154"/>
            <a:ext cx="33843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Звести</a:t>
            </a:r>
            <a:r>
              <a:rPr lang="ru-RU" dirty="0" smtClean="0"/>
              <a:t> баланс -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,</a:t>
            </a:r>
          </a:p>
          <a:p>
            <a:pPr algn="ctr"/>
            <a:r>
              <a:rPr lang="ru-RU" dirty="0" err="1" smtClean="0"/>
              <a:t>Відняти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, </a:t>
            </a:r>
            <a:r>
              <a:rPr lang="ru-RU" dirty="0" err="1" smtClean="0"/>
              <a:t>додати</a:t>
            </a:r>
            <a:r>
              <a:rPr lang="ru-RU" dirty="0" smtClean="0"/>
              <a:t> </a:t>
            </a:r>
            <a:r>
              <a:rPr lang="ru-RU" dirty="0" err="1" smtClean="0"/>
              <a:t>прихід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 smtClean="0"/>
              <a:t>Різних</a:t>
            </a:r>
            <a:r>
              <a:rPr lang="ru-RU" dirty="0" smtClean="0"/>
              <a:t> цифр </a:t>
            </a:r>
            <a:r>
              <a:rPr lang="ru-RU" dirty="0" err="1" smtClean="0"/>
              <a:t>величезну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endParaRPr lang="ru-RU" dirty="0" smtClean="0"/>
          </a:p>
          <a:p>
            <a:pPr algn="ctr"/>
            <a:r>
              <a:rPr lang="ru-RU" dirty="0" err="1" smtClean="0"/>
              <a:t>Розставити</a:t>
            </a:r>
            <a:r>
              <a:rPr lang="ru-RU" dirty="0" smtClean="0"/>
              <a:t> так,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дізнатися</a:t>
            </a:r>
            <a:r>
              <a:rPr lang="ru-RU" dirty="0" smtClean="0"/>
              <a:t> </a:t>
            </a:r>
            <a:r>
              <a:rPr lang="ru-RU" dirty="0" err="1" smtClean="0"/>
              <a:t>дохід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Бухгалтер </a:t>
            </a:r>
            <a:r>
              <a:rPr lang="ru-RU" dirty="0" err="1" smtClean="0"/>
              <a:t>підрахує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збитки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І не </a:t>
            </a:r>
            <a:r>
              <a:rPr lang="ru-RU" dirty="0" err="1" smtClean="0"/>
              <a:t>боїться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податкової</a:t>
            </a:r>
            <a:r>
              <a:rPr lang="ru-RU" dirty="0" smtClean="0"/>
              <a:t> </a:t>
            </a:r>
            <a:r>
              <a:rPr lang="ru-RU" dirty="0" err="1" smtClean="0"/>
              <a:t>інспекторів</a:t>
            </a:r>
            <a:r>
              <a:rPr lang="ru-RU" dirty="0" smtClean="0"/>
              <a:t>,</a:t>
            </a:r>
          </a:p>
          <a:p>
            <a:pPr algn="ctr"/>
            <a:r>
              <a:rPr lang="ru-RU" dirty="0" err="1" smtClean="0"/>
              <a:t>Адже</a:t>
            </a:r>
            <a:r>
              <a:rPr lang="ru-RU" dirty="0" smtClean="0"/>
              <a:t> у </a:t>
            </a:r>
            <a:r>
              <a:rPr lang="ru-RU" dirty="0" err="1" smtClean="0"/>
              <a:t>звітах</a:t>
            </a:r>
            <a:r>
              <a:rPr lang="ru-RU" dirty="0" smtClean="0"/>
              <a:t> все точно, все в порядку.</a:t>
            </a:r>
          </a:p>
          <a:p>
            <a:pPr algn="ctr"/>
            <a:r>
              <a:rPr lang="ru-RU" dirty="0" smtClean="0"/>
              <a:t>Ми </a:t>
            </a:r>
            <a:r>
              <a:rPr lang="ru-RU" dirty="0" err="1" smtClean="0"/>
              <a:t>вітаємо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святом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бухгалтерів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alendate.com.ua/uploads/holidays/78ec6ee14590c592e55898c39b839f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908720"/>
            <a:ext cx="2928960" cy="406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1480781"/>
            <a:ext cx="39604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     Вибору </a:t>
            </a:r>
            <a:r>
              <a:rPr lang="uk-UA" sz="1600" dirty="0"/>
              <a:t>дати свята послужило подія кінця </a:t>
            </a:r>
            <a:r>
              <a:rPr lang="en-US" sz="1600" dirty="0"/>
              <a:t>X</a:t>
            </a:r>
            <a:r>
              <a:rPr lang="en-US" sz="1600" dirty="0" smtClean="0"/>
              <a:t>V</a:t>
            </a:r>
            <a:r>
              <a:rPr lang="uk-UA" sz="1600" dirty="0" smtClean="0"/>
              <a:t> </a:t>
            </a:r>
            <a:r>
              <a:rPr lang="uk-UA" sz="1600" dirty="0"/>
              <a:t>століття — </a:t>
            </a:r>
            <a:r>
              <a:rPr lang="uk-UA" sz="1600" dirty="0" smtClean="0"/>
              <a:t>10 </a:t>
            </a:r>
            <a:r>
              <a:rPr lang="uk-UA" sz="1600" dirty="0"/>
              <a:t>листопада 1494 </a:t>
            </a:r>
            <a:r>
              <a:rPr lang="en-US" sz="1600" dirty="0" smtClean="0"/>
              <a:t> </a:t>
            </a:r>
            <a:r>
              <a:rPr lang="uk-UA" sz="1600" dirty="0" smtClean="0"/>
              <a:t>у </a:t>
            </a:r>
            <a:r>
              <a:rPr lang="uk-UA" sz="1600" dirty="0"/>
              <a:t>Венеції була опублікована книга Луки </a:t>
            </a:r>
            <a:r>
              <a:rPr lang="uk-UA" sz="1600" dirty="0" err="1" smtClean="0"/>
              <a:t>Пачіолі</a:t>
            </a:r>
            <a:r>
              <a:rPr lang="en-US" sz="1600" dirty="0" smtClean="0"/>
              <a:t> </a:t>
            </a:r>
            <a:r>
              <a:rPr lang="uk-UA" sz="1600" dirty="0" smtClean="0"/>
              <a:t>«Все </a:t>
            </a:r>
            <a:r>
              <a:rPr lang="uk-UA" sz="1600" dirty="0"/>
              <a:t>про арифметику, геометрії і </a:t>
            </a:r>
            <a:r>
              <a:rPr lang="uk-UA" sz="1600" dirty="0" smtClean="0"/>
              <a:t>пропорції. Один розділ </a:t>
            </a:r>
            <a:r>
              <a:rPr lang="uk-UA" sz="1600" dirty="0"/>
              <a:t>цієї книги називалася «Про рахунки та інші записи», </a:t>
            </a:r>
            <a:r>
              <a:rPr lang="uk-UA" sz="1600" dirty="0" smtClean="0"/>
              <a:t>де було описано </a:t>
            </a:r>
            <a:r>
              <a:rPr lang="uk-UA" sz="1600" dirty="0"/>
              <a:t>використання журналів-ордерів і регістрів бухгалтерського </a:t>
            </a:r>
            <a:r>
              <a:rPr lang="uk-UA" sz="1600" dirty="0" smtClean="0"/>
              <a:t>обліку</a:t>
            </a:r>
            <a:r>
              <a:rPr lang="uk-UA" sz="1600" dirty="0" smtClean="0"/>
              <a:t>. </a:t>
            </a:r>
            <a:r>
              <a:rPr lang="ru-RU" sz="1600" dirty="0"/>
              <a:t>К</a:t>
            </a:r>
            <a:r>
              <a:rPr lang="uk-UA" sz="1600" dirty="0" err="1" smtClean="0"/>
              <a:t>нига</a:t>
            </a:r>
            <a:r>
              <a:rPr lang="uk-UA" sz="1600" dirty="0" smtClean="0"/>
              <a:t> </a:t>
            </a:r>
            <a:r>
              <a:rPr lang="uk-UA" sz="1600" dirty="0"/>
              <a:t>містила спеціальні </a:t>
            </a:r>
            <a:r>
              <a:rPr lang="uk-UA" sz="1600" dirty="0" smtClean="0"/>
              <a:t>знання для </a:t>
            </a:r>
            <a:r>
              <a:rPr lang="uk-UA" sz="1600" dirty="0"/>
              <a:t>повноцінної роботи </a:t>
            </a:r>
            <a:r>
              <a:rPr lang="uk-UA" sz="1600" dirty="0" smtClean="0"/>
              <a:t>бухгалтера</a:t>
            </a:r>
            <a:r>
              <a:rPr lang="uk-UA" sz="1600" dirty="0"/>
              <a:t>. </a:t>
            </a:r>
            <a:endParaRPr lang="uk-UA" sz="1600" dirty="0" smtClean="0"/>
          </a:p>
          <a:p>
            <a:pPr algn="just"/>
            <a:r>
              <a:rPr lang="uk-UA" sz="1600" dirty="0"/>
              <a:t> </a:t>
            </a:r>
            <a:r>
              <a:rPr lang="uk-UA" sz="1600" dirty="0" smtClean="0"/>
              <a:t>  Численні </a:t>
            </a:r>
            <a:r>
              <a:rPr lang="uk-UA" sz="1600" dirty="0"/>
              <a:t>подробиці бухгалтерських прийомів того часу, викладені </a:t>
            </a:r>
            <a:r>
              <a:rPr lang="uk-UA" sz="1600" dirty="0" err="1"/>
              <a:t>Пачолі</a:t>
            </a:r>
            <a:r>
              <a:rPr lang="uk-UA" sz="1600" dirty="0"/>
              <a:t>, стали основою, якою упродовж наступних чотирьох століть керувалися в спеціальних текстах і працях з </a:t>
            </a:r>
            <a:r>
              <a:rPr lang="uk-UA" sz="1600" dirty="0" smtClean="0"/>
              <a:t>бухгалтерії</a:t>
            </a:r>
            <a:r>
              <a:rPr lang="uk-UA" sz="1400" dirty="0" smtClean="0"/>
              <a:t>.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3083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1600" dirty="0" err="1" smtClean="0"/>
              <a:t>Бухгалтерський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облік</a:t>
            </a:r>
            <a:r>
              <a:rPr lang="ru-RU" sz="1600" dirty="0" smtClean="0"/>
              <a:t> </a:t>
            </a:r>
            <a:r>
              <a:rPr lang="ru-RU" sz="1600" dirty="0" err="1"/>
              <a:t>існує</a:t>
            </a:r>
            <a:r>
              <a:rPr lang="ru-RU" sz="1600" dirty="0"/>
              <a:t> з моменту </a:t>
            </a:r>
            <a:r>
              <a:rPr lang="ru-RU" sz="1600" dirty="0" err="1"/>
              <a:t>оволодіння</a:t>
            </a:r>
            <a:r>
              <a:rPr lang="ru-RU" sz="1600" dirty="0"/>
              <a:t> людьми </a:t>
            </a:r>
            <a:r>
              <a:rPr lang="ru-RU" sz="1600" dirty="0" err="1"/>
              <a:t>навичок</a:t>
            </a:r>
            <a:r>
              <a:rPr lang="ru-RU" sz="1600" dirty="0"/>
              <a:t> </a:t>
            </a:r>
            <a:r>
              <a:rPr lang="ru-RU" sz="1600" dirty="0" err="1"/>
              <a:t>рахунку</a:t>
            </a:r>
            <a:r>
              <a:rPr lang="ru-RU" sz="1600" dirty="0" smtClean="0"/>
              <a:t>. </a:t>
            </a:r>
            <a:r>
              <a:rPr lang="ru-RU" sz="1600" dirty="0" err="1"/>
              <a:t>Ази</a:t>
            </a:r>
            <a:r>
              <a:rPr lang="ru-RU" sz="1600" dirty="0"/>
              <a:t> </a:t>
            </a:r>
            <a:r>
              <a:rPr lang="ru-RU" sz="1600" dirty="0" err="1"/>
              <a:t>повноцінного</a:t>
            </a:r>
            <a:r>
              <a:rPr lang="ru-RU" sz="1600" dirty="0"/>
              <a:t> </a:t>
            </a:r>
            <a:r>
              <a:rPr lang="ru-RU" sz="1600" dirty="0" err="1"/>
              <a:t>бухобліку</a:t>
            </a:r>
            <a:r>
              <a:rPr lang="ru-RU" sz="1600" dirty="0"/>
              <a:t> </a:t>
            </a:r>
            <a:r>
              <a:rPr lang="ru-RU" sz="1600" dirty="0" err="1"/>
              <a:t>з’явилися</a:t>
            </a:r>
            <a:r>
              <a:rPr lang="ru-RU" sz="1600" dirty="0"/>
              <a:t> в </a:t>
            </a:r>
            <a:r>
              <a:rPr lang="ru-RU" sz="1600" dirty="0" err="1"/>
              <a:t>Стародавньому</a:t>
            </a:r>
            <a:r>
              <a:rPr lang="ru-RU" sz="1600" dirty="0"/>
              <a:t> </a:t>
            </a:r>
            <a:r>
              <a:rPr lang="ru-RU" sz="1600" dirty="0" err="1"/>
              <a:t>Єгипті</a:t>
            </a:r>
            <a:r>
              <a:rPr lang="ru-RU" sz="1600" dirty="0"/>
              <a:t> </a:t>
            </a:r>
            <a:r>
              <a:rPr lang="ru-RU" sz="1600" dirty="0" err="1"/>
              <a:t>кілька</a:t>
            </a:r>
            <a:r>
              <a:rPr lang="ru-RU" sz="1600" dirty="0"/>
              <a:t> </a:t>
            </a:r>
            <a:r>
              <a:rPr lang="ru-RU" sz="1600" dirty="0" err="1"/>
              <a:t>тисячоліть</a:t>
            </a:r>
            <a:r>
              <a:rPr lang="ru-RU" sz="1600" dirty="0"/>
              <a:t> тому, коли придумали </a:t>
            </a:r>
            <a:r>
              <a:rPr lang="ru-RU" sz="1600" dirty="0" err="1"/>
              <a:t>письмово</a:t>
            </a:r>
            <a:r>
              <a:rPr lang="ru-RU" sz="1600" dirty="0"/>
              <a:t> </a:t>
            </a:r>
            <a:r>
              <a:rPr lang="ru-RU" sz="1600" dirty="0" err="1"/>
              <a:t>фіксувати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, </a:t>
            </a:r>
            <a:r>
              <a:rPr lang="ru-RU" sz="1600" dirty="0" err="1"/>
              <a:t>вчинені</a:t>
            </a:r>
            <a:r>
              <a:rPr lang="ru-RU" sz="1600" dirty="0"/>
              <a:t> з </a:t>
            </a:r>
            <a:r>
              <a:rPr lang="ru-RU" sz="1600" dirty="0" err="1"/>
              <a:t>фінансами</a:t>
            </a:r>
            <a:r>
              <a:rPr lang="ru-RU" sz="1600" dirty="0"/>
              <a:t> та </a:t>
            </a:r>
            <a:r>
              <a:rPr lang="ru-RU" sz="1600" dirty="0" err="1"/>
              <a:t>субстанціями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матеріальну</a:t>
            </a:r>
            <a:r>
              <a:rPr lang="ru-RU" sz="1600" dirty="0"/>
              <a:t> </a:t>
            </a:r>
            <a:r>
              <a:rPr lang="ru-RU" sz="1600" dirty="0" err="1"/>
              <a:t>цінність</a:t>
            </a:r>
            <a:r>
              <a:rPr lang="ru-RU" sz="1600" dirty="0"/>
              <a:t>. У той далекий час </a:t>
            </a:r>
            <a:r>
              <a:rPr lang="ru-RU" sz="1600" dirty="0" err="1"/>
              <a:t>бухгалтерів</a:t>
            </a:r>
            <a:r>
              <a:rPr lang="ru-RU" sz="1600" dirty="0"/>
              <a:t> </a:t>
            </a:r>
            <a:r>
              <a:rPr lang="ru-RU" sz="1600" dirty="0" err="1"/>
              <a:t>називали</a:t>
            </a:r>
            <a:r>
              <a:rPr lang="ru-RU" sz="1600" dirty="0"/>
              <a:t> писарями. Вони </a:t>
            </a:r>
            <a:r>
              <a:rPr lang="ru-RU" sz="1600" dirty="0" err="1"/>
              <a:t>вважалися</a:t>
            </a:r>
            <a:r>
              <a:rPr lang="ru-RU" sz="1600" dirty="0"/>
              <a:t> </a:t>
            </a:r>
            <a:r>
              <a:rPr lang="ru-RU" sz="1600" dirty="0" err="1"/>
              <a:t>важливими</a:t>
            </a:r>
            <a:r>
              <a:rPr lang="ru-RU" sz="1600" dirty="0"/>
              <a:t> </a:t>
            </a:r>
            <a:r>
              <a:rPr lang="ru-RU" sz="1600" dirty="0" smtClean="0"/>
              <a:t>особами. </a:t>
            </a:r>
            <a:r>
              <a:rPr lang="ru-RU" sz="1600" dirty="0" err="1"/>
              <a:t>Стародавні</a:t>
            </a:r>
            <a:r>
              <a:rPr lang="ru-RU" sz="1600" dirty="0"/>
              <a:t> греки </a:t>
            </a:r>
            <a:r>
              <a:rPr lang="ru-RU" sz="1600" dirty="0" err="1"/>
              <a:t>користувалися</a:t>
            </a:r>
            <a:r>
              <a:rPr lang="ru-RU" sz="1600" dirty="0"/>
              <a:t> при </a:t>
            </a:r>
            <a:r>
              <a:rPr lang="ru-RU" sz="1600" dirty="0" err="1"/>
              <a:t>веденні</a:t>
            </a:r>
            <a:r>
              <a:rPr lang="ru-RU" sz="1600" dirty="0"/>
              <a:t> </a:t>
            </a:r>
            <a:r>
              <a:rPr lang="ru-RU" sz="1600" dirty="0" err="1"/>
              <a:t>бухобліку</a:t>
            </a:r>
            <a:r>
              <a:rPr lang="ru-RU" sz="1600" dirty="0"/>
              <a:t> дощечками, </a:t>
            </a:r>
            <a:r>
              <a:rPr lang="ru-RU" sz="1600" dirty="0" err="1"/>
              <a:t>обробленими</a:t>
            </a:r>
            <a:r>
              <a:rPr lang="ru-RU" sz="1600" dirty="0"/>
              <a:t> </a:t>
            </a:r>
            <a:r>
              <a:rPr lang="ru-RU" sz="1600" dirty="0" err="1"/>
              <a:t>гіпсом</a:t>
            </a:r>
            <a:r>
              <a:rPr lang="ru-RU" sz="1600" dirty="0"/>
              <a:t>. У </a:t>
            </a:r>
            <a:r>
              <a:rPr lang="ru-RU" sz="1600" dirty="0" err="1"/>
              <a:t>Римській</a:t>
            </a:r>
            <a:r>
              <a:rPr lang="ru-RU" sz="1600" dirty="0"/>
              <a:t> </a:t>
            </a:r>
            <a:r>
              <a:rPr lang="ru-RU" sz="1600" dirty="0" err="1"/>
              <a:t>імперії</a:t>
            </a:r>
            <a:r>
              <a:rPr lang="ru-RU" sz="1600" dirty="0"/>
              <a:t> посада бухгалтера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ru-RU" sz="1600" dirty="0" err="1"/>
              <a:t>почесною</a:t>
            </a:r>
            <a:r>
              <a:rPr lang="ru-RU" sz="1600" dirty="0"/>
              <a:t>, тому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прагнули</a:t>
            </a:r>
            <a:r>
              <a:rPr lang="ru-RU" sz="1600" dirty="0"/>
              <a:t> </a:t>
            </a:r>
            <a:r>
              <a:rPr lang="ru-RU" sz="1600" dirty="0" err="1"/>
              <a:t>надати</a:t>
            </a:r>
            <a:r>
              <a:rPr lang="ru-RU" sz="1600" dirty="0"/>
              <a:t> людям </a:t>
            </a:r>
            <a:r>
              <a:rPr lang="ru-RU" sz="1600" dirty="0" err="1" smtClean="0"/>
              <a:t>заможним</a:t>
            </a:r>
            <a:r>
              <a:rPr lang="en-US" sz="1600" dirty="0"/>
              <a:t>.</a:t>
            </a:r>
            <a:endParaRPr lang="uk-UA" sz="1600" dirty="0"/>
          </a:p>
        </p:txBody>
      </p:sp>
      <p:pic>
        <p:nvPicPr>
          <p:cNvPr id="4098" name="Picture 2" descr="\\10.103.0.100\документи\Бібліографія\ліля\день бухгалтера\f63e73054cfd13cae4af3c8f22eabc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69441"/>
            <a:ext cx="7293785" cy="306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4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885150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/>
              <a:t>стосується</a:t>
            </a:r>
            <a:r>
              <a:rPr lang="ru-RU" sz="1600" dirty="0"/>
              <a:t> </a:t>
            </a:r>
            <a:r>
              <a:rPr lang="ru-RU" sz="1600" dirty="0" err="1"/>
              <a:t>найменування</a:t>
            </a:r>
            <a:r>
              <a:rPr lang="ru-RU" sz="1600" dirty="0"/>
              <a:t> </a:t>
            </a:r>
            <a:r>
              <a:rPr lang="ru-RU" sz="1600" dirty="0" err="1"/>
              <a:t>професії</a:t>
            </a:r>
            <a:r>
              <a:rPr lang="ru-RU" sz="1600" dirty="0"/>
              <a:t>, то слово «бухгалтер» </a:t>
            </a:r>
            <a:r>
              <a:rPr lang="ru-RU" sz="1600" dirty="0" err="1"/>
              <a:t>впровадив</a:t>
            </a:r>
            <a:r>
              <a:rPr lang="ru-RU" sz="1600" dirty="0"/>
              <a:t> в </a:t>
            </a:r>
            <a:r>
              <a:rPr lang="ru-RU" sz="1600" dirty="0" err="1"/>
              <a:t>обіг</a:t>
            </a:r>
            <a:r>
              <a:rPr lang="ru-RU" sz="1600" dirty="0"/>
              <a:t> </a:t>
            </a:r>
            <a:r>
              <a:rPr lang="ru-RU" sz="1600" dirty="0" err="1"/>
              <a:t>римський</a:t>
            </a:r>
            <a:r>
              <a:rPr lang="ru-RU" sz="1600" dirty="0"/>
              <a:t> </a:t>
            </a:r>
            <a:r>
              <a:rPr lang="ru-RU" sz="1600" dirty="0" err="1"/>
              <a:t>імператор</a:t>
            </a:r>
            <a:r>
              <a:rPr lang="ru-RU" sz="1600" dirty="0"/>
              <a:t> </a:t>
            </a:r>
            <a:r>
              <a:rPr lang="ru-RU" sz="1600" dirty="0" err="1"/>
              <a:t>Максиміліан</a:t>
            </a:r>
            <a:r>
              <a:rPr lang="ru-RU" sz="1600" dirty="0"/>
              <a:t> I в 1498 </a:t>
            </a:r>
            <a:r>
              <a:rPr lang="ru-RU" sz="1600" dirty="0" err="1"/>
              <a:t>році</a:t>
            </a:r>
            <a:r>
              <a:rPr lang="ru-RU" sz="1600" dirty="0"/>
              <a:t>. Указ, </a:t>
            </a:r>
            <a:r>
              <a:rPr lang="ru-RU" sz="1600" dirty="0" err="1"/>
              <a:t>виданий</a:t>
            </a:r>
            <a:r>
              <a:rPr lang="ru-RU" sz="1600" dirty="0"/>
              <a:t> з </a:t>
            </a:r>
            <a:r>
              <a:rPr lang="ru-RU" sz="1600" dirty="0" err="1"/>
              <a:t>волі</a:t>
            </a:r>
            <a:r>
              <a:rPr lang="ru-RU" sz="1600" dirty="0"/>
              <a:t> </a:t>
            </a:r>
            <a:r>
              <a:rPr lang="ru-RU" sz="1600" dirty="0" err="1"/>
              <a:t>вінценосної</a:t>
            </a:r>
            <a:r>
              <a:rPr lang="ru-RU" sz="1600" dirty="0"/>
              <a:t> особи, </a:t>
            </a:r>
            <a:r>
              <a:rPr lang="ru-RU" sz="1600" dirty="0" err="1"/>
              <a:t>свідчив</a:t>
            </a:r>
            <a:r>
              <a:rPr lang="ru-RU" sz="1600" dirty="0"/>
              <a:t>: «</a:t>
            </a:r>
            <a:r>
              <a:rPr lang="ru-RU" sz="1600" dirty="0" err="1"/>
              <a:t>Наказуємо</a:t>
            </a:r>
            <a:r>
              <a:rPr lang="ru-RU" sz="1600" dirty="0"/>
              <a:t> </a:t>
            </a:r>
            <a:r>
              <a:rPr lang="ru-RU" sz="1600" dirty="0" err="1"/>
              <a:t>діловода</a:t>
            </a:r>
            <a:r>
              <a:rPr lang="ru-RU" sz="1600" dirty="0"/>
              <a:t> </a:t>
            </a:r>
            <a:r>
              <a:rPr lang="ru-RU" sz="1600" dirty="0" err="1"/>
              <a:t>нашої</a:t>
            </a:r>
            <a:r>
              <a:rPr lang="ru-RU" sz="1600" dirty="0"/>
              <a:t> </a:t>
            </a:r>
            <a:r>
              <a:rPr lang="ru-RU" sz="1600" dirty="0" err="1"/>
              <a:t>палати</a:t>
            </a:r>
            <a:r>
              <a:rPr lang="ru-RU" sz="1600" dirty="0"/>
              <a:t>, </a:t>
            </a:r>
            <a:r>
              <a:rPr lang="ru-RU" sz="1600" dirty="0" err="1"/>
              <a:t>довіреної</a:t>
            </a:r>
            <a:r>
              <a:rPr lang="ru-RU" sz="1600" dirty="0"/>
              <a:t> і </a:t>
            </a:r>
            <a:r>
              <a:rPr lang="ru-RU" sz="1600" dirty="0" err="1"/>
              <a:t>старанного</a:t>
            </a:r>
            <a:r>
              <a:rPr lang="ru-RU" sz="1600" dirty="0"/>
              <a:t> писаря,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веде</a:t>
            </a:r>
            <a:r>
              <a:rPr lang="ru-RU" sz="1600" dirty="0"/>
              <a:t> книгу, </a:t>
            </a:r>
            <a:r>
              <a:rPr lang="ru-RU" sz="1600" dirty="0" err="1"/>
              <a:t>відтепер</a:t>
            </a:r>
            <a:r>
              <a:rPr lang="ru-RU" sz="1600" dirty="0"/>
              <a:t> </a:t>
            </a:r>
            <a:r>
              <a:rPr lang="ru-RU" sz="1600" dirty="0" err="1"/>
              <a:t>називати</a:t>
            </a:r>
            <a:r>
              <a:rPr lang="ru-RU" sz="1600" dirty="0"/>
              <a:t> «бухгалтером». До </a:t>
            </a:r>
            <a:r>
              <a:rPr lang="ru-RU" sz="1600" dirty="0" err="1"/>
              <a:t>речі</a:t>
            </a:r>
            <a:r>
              <a:rPr lang="ru-RU" sz="1600" dirty="0"/>
              <a:t>, слово «бухгалтер» в </a:t>
            </a:r>
            <a:r>
              <a:rPr lang="ru-RU" sz="1600" dirty="0" err="1"/>
              <a:t>перекладі</a:t>
            </a:r>
            <a:r>
              <a:rPr lang="ru-RU" sz="1600" dirty="0"/>
              <a:t> з </a:t>
            </a:r>
            <a:r>
              <a:rPr lang="ru-RU" sz="1600" dirty="0" err="1"/>
              <a:t>німецької</a:t>
            </a:r>
            <a:r>
              <a:rPr lang="ru-RU" sz="1600" dirty="0"/>
              <a:t> </a:t>
            </a:r>
            <a:r>
              <a:rPr lang="ru-RU" sz="1600" dirty="0" err="1"/>
              <a:t>означає</a:t>
            </a:r>
            <a:r>
              <a:rPr lang="ru-RU" sz="1600" dirty="0"/>
              <a:t> «</a:t>
            </a:r>
            <a:r>
              <a:rPr lang="ru-RU" sz="1600" dirty="0" err="1"/>
              <a:t>тримає</a:t>
            </a:r>
            <a:r>
              <a:rPr lang="ru-RU" sz="1600" dirty="0"/>
              <a:t> книгу»,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повністю</a:t>
            </a:r>
            <a:r>
              <a:rPr lang="ru-RU" sz="1600" dirty="0"/>
              <a:t> </a:t>
            </a:r>
            <a:r>
              <a:rPr lang="ru-RU" sz="1600" dirty="0" err="1"/>
              <a:t>відповідає</a:t>
            </a:r>
            <a:r>
              <a:rPr lang="ru-RU" sz="1600" dirty="0"/>
              <a:t> </a:t>
            </a:r>
            <a:r>
              <a:rPr lang="ru-RU" sz="1600" dirty="0" err="1"/>
              <a:t>суті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«</a:t>
            </a:r>
            <a:r>
              <a:rPr lang="ru-RU" sz="1600" dirty="0" err="1"/>
              <a:t>рахівників</a:t>
            </a:r>
            <a:r>
              <a:rPr lang="ru-RU" sz="1600" dirty="0"/>
              <a:t>».</a:t>
            </a:r>
            <a:endParaRPr lang="uk-UA" sz="1600" dirty="0"/>
          </a:p>
        </p:txBody>
      </p:sp>
      <p:pic>
        <p:nvPicPr>
          <p:cNvPr id="1027" name="Picture 3" descr="\\10.103.0.100\документи\Бібліографія\ліля\день бухгалтера\5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475252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7" y="836712"/>
            <a:ext cx="68407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      Бухгалтери </a:t>
            </a:r>
            <a:r>
              <a:rPr lang="uk-UA" sz="1600" dirty="0"/>
              <a:t>— люди скрупульозні </a:t>
            </a:r>
            <a:r>
              <a:rPr lang="uk-UA" sz="1600" dirty="0" smtClean="0"/>
              <a:t>. Представник </a:t>
            </a:r>
            <a:r>
              <a:rPr lang="uk-UA" sz="1600" dirty="0"/>
              <a:t>цієї професії повинен володіти математичним складом розуму, повинен бути терплячим і дуже уважним, чесним і знаючим. Ця непроста і </a:t>
            </a:r>
            <a:r>
              <a:rPr lang="uk-UA" sz="1600" dirty="0" smtClean="0"/>
              <a:t>клопітка </a:t>
            </a:r>
            <a:r>
              <a:rPr lang="uk-UA" sz="1600" dirty="0"/>
              <a:t>робота забирає дуже багато часу і сил, вимагає посидючості й акуратності. Помилки в роботі бухгалтера можуть призвести до дуже серйозним проблем на підприємстві або в організації</a:t>
            </a:r>
            <a:r>
              <a:rPr lang="uk-UA" sz="1400" dirty="0"/>
              <a:t>.</a:t>
            </a:r>
            <a:br>
              <a:rPr lang="uk-UA" sz="1400" dirty="0"/>
            </a:br>
            <a:endParaRPr lang="uk-UA" sz="1400" dirty="0"/>
          </a:p>
        </p:txBody>
      </p:sp>
      <p:pic>
        <p:nvPicPr>
          <p:cNvPr id="3" name="Picture 2" descr="\\10.103.0.100\документи\Бібліографія\ліля\день бухгалтера\1420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0"/>
            <a:ext cx="4766658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9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0.103.0.100\документи\Бібліографія\ліля\день бухгалтера\129158333_4425037_ZmianywpodatkuVAT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67184" cy="51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10.103.0.100\документи\Бібліографія\ліля\день бухгалтера\шг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572" y="3356992"/>
            <a:ext cx="5126754" cy="319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292" y="404664"/>
            <a:ext cx="818317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   В </a:t>
            </a:r>
            <a:r>
              <a:rPr lang="uk-UA" sz="1600" dirty="0"/>
              <a:t>світі </a:t>
            </a:r>
            <a:r>
              <a:rPr lang="uk-UA" sz="1600" dirty="0"/>
              <a:t>існує </a:t>
            </a:r>
            <a:r>
              <a:rPr lang="uk-UA" sz="1600" dirty="0" smtClean="0"/>
              <a:t>Міжнародна </a:t>
            </a:r>
            <a:r>
              <a:rPr lang="uk-UA" sz="1600" dirty="0"/>
              <a:t>асоціація </a:t>
            </a:r>
            <a:r>
              <a:rPr lang="uk-UA" sz="1600" dirty="0" smtClean="0"/>
              <a:t>бухгалтерів, яка була створена в </a:t>
            </a:r>
            <a:r>
              <a:rPr lang="uk-UA" sz="1600" dirty="0"/>
              <a:t>1973 році . Вона є провідною професійною організацією, що представляє інтереси представників бухгалтерської професії. Її головний офіс розташований в місті </a:t>
            </a:r>
            <a:r>
              <a:rPr lang="uk-UA" sz="1600" dirty="0" err="1"/>
              <a:t>Севеноукс</a:t>
            </a:r>
            <a:r>
              <a:rPr lang="uk-UA" sz="1600" dirty="0"/>
              <a:t>, графство </a:t>
            </a:r>
            <a:r>
              <a:rPr lang="uk-UA" sz="1600" dirty="0" err="1"/>
              <a:t>Кент</a:t>
            </a:r>
            <a:r>
              <a:rPr lang="uk-UA" sz="1600" dirty="0"/>
              <a:t>, Великобританія</a:t>
            </a:r>
            <a:r>
              <a:rPr lang="uk-UA" sz="1600" dirty="0" smtClean="0"/>
              <a:t>.</a:t>
            </a:r>
          </a:p>
          <a:p>
            <a:pPr algn="just"/>
            <a:r>
              <a:rPr lang="uk-UA" sz="1600" dirty="0" smtClean="0"/>
              <a:t>     Основним </a:t>
            </a:r>
            <a:r>
              <a:rPr lang="uk-UA" sz="1600" dirty="0"/>
              <a:t>завданням  організації  є проведення сертифікації знань бухгалтерів і об'єднання працівників бухгалтерської професії в усьому світі. Дана організація є професійним органом, який встановлює стандарти бухгалтерських знань. На сьогоднішній день вона об'єднує професіоналів більш ніж 90 країнах світу. На території України вона активно працює з 1997 </a:t>
            </a:r>
            <a:r>
              <a:rPr lang="uk-UA" sz="1600" dirty="0" smtClean="0"/>
              <a:t>року.</a:t>
            </a:r>
            <a:r>
              <a:rPr lang="en-US" sz="1600" dirty="0" smtClean="0"/>
              <a:t> </a:t>
            </a:r>
            <a:r>
              <a:rPr lang="uk-UA" sz="1600" dirty="0" smtClean="0"/>
              <a:t>Міжнародна </a:t>
            </a:r>
            <a:r>
              <a:rPr lang="uk-UA" sz="1600" dirty="0"/>
              <a:t>асоціація бухгалтерів розробила спеціалізовані навчальні програми, які дозволяють бухгалтерам підвищувати свою </a:t>
            </a:r>
            <a:r>
              <a:rPr lang="uk-UA" sz="1600" dirty="0" smtClean="0"/>
              <a:t>кваліфікацію.</a:t>
            </a:r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\\10.103.0.100\документи\Бібліографія\ліля\день бухгалтера\0242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9" y="1268760"/>
            <a:ext cx="2448811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bibl\Рабочий стол\мни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52" y="1190836"/>
            <a:ext cx="2311495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bibl\Рабочий стол\шкві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87" y="1376760"/>
            <a:ext cx="2669269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7028" y="4932732"/>
            <a:ext cx="24488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err="1"/>
              <a:t>Білоусько</a:t>
            </a:r>
            <a:r>
              <a:rPr lang="uk-UA" sz="1200" dirty="0"/>
              <a:t>, В. С.  Теорія бухгалтерського обліку [Текст] : навч. посіб. / В. С. </a:t>
            </a:r>
            <a:r>
              <a:rPr lang="uk-UA" sz="1200" dirty="0" err="1"/>
              <a:t>Білоусько</a:t>
            </a:r>
            <a:r>
              <a:rPr lang="uk-UA" sz="1200" dirty="0"/>
              <a:t>, М. І. </a:t>
            </a:r>
            <a:r>
              <a:rPr lang="uk-UA" sz="1200" dirty="0" err="1"/>
              <a:t>Бєлєнкова</a:t>
            </a:r>
            <a:r>
              <a:rPr lang="uk-UA" sz="1200" dirty="0"/>
              <a:t>. </a:t>
            </a:r>
            <a:r>
              <a:rPr lang="uk-UA" sz="1200" dirty="0" smtClean="0"/>
              <a:t>– К</a:t>
            </a:r>
            <a:r>
              <a:rPr lang="uk-UA" sz="1200" dirty="0"/>
              <a:t>. : Сузір'я, 2014. – 402 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8041" y="4889484"/>
            <a:ext cx="2667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/>
              <a:t>Мних, Е. В.  Розвиток обліку в Галичині (історичні та методологічні аспекти) [Текст] / Е. В. Мних, В. Е. Швець, І. Й. Яремко. – Львів : Каменяр, 2001. – 208 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4904194"/>
            <a:ext cx="26692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err="1"/>
              <a:t>Шквір</a:t>
            </a:r>
            <a:r>
              <a:rPr lang="uk-UA" sz="1200" dirty="0"/>
              <a:t>, В. Д.  Інформаційні системи і технології в обліку [Текст] : практикум / В. Д. </a:t>
            </a:r>
            <a:r>
              <a:rPr lang="uk-UA" sz="1200" dirty="0" err="1"/>
              <a:t>Шквір</a:t>
            </a:r>
            <a:r>
              <a:rPr lang="uk-UA" sz="1200" dirty="0"/>
              <a:t>, А. Г. Загородній, О. С. Височан. – К. : Знання, 2006. – 429 с.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548680"/>
            <a:ext cx="5328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Тематичні</a:t>
            </a:r>
            <a:r>
              <a:rPr lang="ru-RU" dirty="0"/>
              <a:t> книги у фондах   бібліотеки ТНЕУ</a:t>
            </a:r>
          </a:p>
        </p:txBody>
      </p:sp>
    </p:spTree>
    <p:extLst>
      <p:ext uri="{BB962C8B-B14F-4D97-AF65-F5344CB8AC3E}">
        <p14:creationId xmlns:p14="http://schemas.microsoft.com/office/powerpoint/2010/main" val="7266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bl\Рабочий стол\з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764704"/>
            <a:ext cx="2124974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928294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/>
              <a:t>Загородній, А. Г.  Бухгалтерський облік </a:t>
            </a:r>
            <a:r>
              <a:rPr lang="uk-UA" sz="1200" dirty="0" err="1"/>
              <a:t>.Основи</a:t>
            </a:r>
            <a:r>
              <a:rPr lang="uk-UA" sz="1200" dirty="0"/>
              <a:t> теорії та практики [Текст] : підручник / А. Г. Загородній, Г. О. </a:t>
            </a:r>
            <a:r>
              <a:rPr lang="uk-UA" sz="1200" dirty="0" err="1"/>
              <a:t>Партин</a:t>
            </a:r>
            <a:r>
              <a:rPr lang="uk-UA" sz="1200" dirty="0"/>
              <a:t>, Л. М. Пилипенко. </a:t>
            </a:r>
            <a:r>
              <a:rPr lang="uk-UA" sz="1200" dirty="0" smtClean="0"/>
              <a:t>– К</a:t>
            </a:r>
            <a:r>
              <a:rPr lang="uk-UA" sz="1200" dirty="0"/>
              <a:t>. : Знання, 2009. – 422 с. </a:t>
            </a:r>
          </a:p>
        </p:txBody>
      </p:sp>
      <p:pic>
        <p:nvPicPr>
          <p:cNvPr id="2051" name="Picture 3" descr="C:\Documents and Settings\bibl\Рабочий стол\швец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62836"/>
            <a:ext cx="2243634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4928294"/>
            <a:ext cx="2680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/>
              <a:t>Швець, В. Г.  Теорія бухгалтерського обліку [Текст] : навч. посіб. / В. Г. Швець. – К. : Знання-Прес, 2003. – 448 с.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41191" y="4928293"/>
            <a:ext cx="2915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/>
              <a:t>План рахунків бухгалтерського обліку та Інструкція щодо його застосування [Текст] /</a:t>
            </a:r>
            <a:r>
              <a:rPr lang="uk-UA" sz="1200" dirty="0" err="1"/>
              <a:t> від</a:t>
            </a:r>
            <a:r>
              <a:rPr lang="uk-UA" sz="1200" dirty="0"/>
              <a:t>п. за вип. А. В. Паливода. – К. : Паливода А. В., 2015. – 136 с.</a:t>
            </a:r>
          </a:p>
        </p:txBody>
      </p:sp>
      <p:pic>
        <p:nvPicPr>
          <p:cNvPr id="2052" name="Picture 4" descr="C:\Documents and Settings\bibl\Рабочий стол\план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93" y="762836"/>
            <a:ext cx="2190880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536</TotalTime>
  <Words>647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листопада – «Міжнародний день бухгалтера»</dc:title>
  <dc:creator>Студент</dc:creator>
  <cp:lastModifiedBy>Працівники бібліографічного відділу</cp:lastModifiedBy>
  <cp:revision>46</cp:revision>
  <dcterms:created xsi:type="dcterms:W3CDTF">2017-11-03T14:43:50Z</dcterms:created>
  <dcterms:modified xsi:type="dcterms:W3CDTF">2017-11-09T14:22:22Z</dcterms:modified>
</cp:coreProperties>
</file>