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77" r:id="rId3"/>
    <p:sldId id="279" r:id="rId4"/>
    <p:sldId id="275" r:id="rId5"/>
    <p:sldId id="278" r:id="rId6"/>
    <p:sldId id="276" r:id="rId7"/>
    <p:sldId id="265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C3B8D9-796E-4D90-992D-88099C7F1F3F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263F60-16A4-41BE-BCB5-46894E86EA4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25 </a:t>
            </a:r>
            <a:r>
              <a:rPr lang="uk-UA" dirty="0" smtClean="0"/>
              <a:t>жовтня - День маркетолога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706724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alibri" pitchFamily="34" charset="0"/>
                <a:cs typeface="Calibri" pitchFamily="34" charset="0"/>
              </a:rPr>
              <a:t>Дата святкування обрана тому, що </a:t>
            </a:r>
            <a:r>
              <a:rPr lang="uk-UA" sz="1600" dirty="0" smtClean="0">
                <a:latin typeface="Calibri" pitchFamily="34" charset="0"/>
                <a:cs typeface="Calibri" pitchFamily="34" charset="0"/>
              </a:rPr>
              <a:t>25 жовтня 1975  </a:t>
            </a:r>
            <a:r>
              <a:rPr lang="uk-UA" sz="1600" dirty="0">
                <a:latin typeface="Calibri" pitchFamily="34" charset="0"/>
                <a:cs typeface="Calibri" pitchFamily="34" charset="0"/>
              </a:rPr>
              <a:t>р. у колишньому Радянському Союзі, у Міністерстві зовнішньої торгівлі СРСР було створено «Управління з маркетингу та реклами», яке займалося просуванням радянської продукції на зарубіжних </a:t>
            </a:r>
            <a:r>
              <a:rPr lang="uk-UA" sz="1600" dirty="0" smtClean="0">
                <a:latin typeface="Calibri" pitchFamily="34" charset="0"/>
                <a:cs typeface="Calibri" pitchFamily="34" charset="0"/>
              </a:rPr>
              <a:t>ринках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6" name="Picture 2" descr="C:\Documents and Settings\bibl\Рабочий стол\мар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0" y="1738538"/>
            <a:ext cx="4920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7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/>
              <a:t>Маркетингова товарна політика [Текст] : підручник / Н. О. </a:t>
            </a:r>
            <a:r>
              <a:rPr lang="uk-UA" sz="1000" dirty="0" err="1"/>
              <a:t>Криковцева</a:t>
            </a:r>
            <a:r>
              <a:rPr lang="uk-UA" sz="1000" dirty="0"/>
              <a:t>, Л. Г. </a:t>
            </a:r>
            <a:r>
              <a:rPr lang="uk-UA" sz="1000" dirty="0" err="1"/>
              <a:t>Саркісян</a:t>
            </a:r>
            <a:r>
              <a:rPr lang="uk-UA" sz="1000" dirty="0"/>
              <a:t>, О. Ю. Біленький, Н. В. </a:t>
            </a:r>
            <a:r>
              <a:rPr lang="uk-UA" sz="1000" dirty="0" err="1"/>
              <a:t>Кортєльова</a:t>
            </a:r>
            <a:r>
              <a:rPr lang="uk-UA" sz="1000" dirty="0"/>
              <a:t> ; за ред. Н. О. </a:t>
            </a:r>
            <a:r>
              <a:rPr lang="uk-UA" sz="1000" dirty="0" err="1"/>
              <a:t>Криковцевої</a:t>
            </a:r>
            <a:r>
              <a:rPr lang="uk-UA" sz="1000" dirty="0"/>
              <a:t>. – К. : Знання, 2012. – 183 с. </a:t>
            </a:r>
          </a:p>
        </p:txBody>
      </p:sp>
      <p:pic>
        <p:nvPicPr>
          <p:cNvPr id="4098" name="Picture 2" descr="C:\Documents and Settings\bibl\Рабочий стол\маркетинг\Rekl_Marketing_politikaa0r5e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9" y="771491"/>
            <a:ext cx="22356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3534" y="5032116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/>
              <a:t>Лук'янець, Т. І.  Маркетингова політика комунікацій [Текст] : навч. посіб. / Т. І. Лук'янець. – К. : КНЕУ, 2000. – 388 с.</a:t>
            </a:r>
          </a:p>
        </p:txBody>
      </p:sp>
      <p:pic>
        <p:nvPicPr>
          <p:cNvPr id="4099" name="Picture 3" descr="C:\Documents and Settings\bibl\Рабочий стол\маркетинг\1268666472_lukyan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20" y="763986"/>
            <a:ext cx="2204415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6366" y="4955172"/>
            <a:ext cx="2021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 err="1"/>
              <a:t>Кардаш</a:t>
            </a:r>
            <a:r>
              <a:rPr lang="uk-UA" sz="1000" dirty="0"/>
              <a:t>, В. Я.  Маркетингова товарна політика [Текст] : навч. посіб. / В. Я. </a:t>
            </a:r>
            <a:r>
              <a:rPr lang="uk-UA" sz="1000" dirty="0" err="1"/>
              <a:t>Кардаш</a:t>
            </a:r>
            <a:r>
              <a:rPr lang="uk-UA" sz="1000" dirty="0"/>
              <a:t>. – К. : КНЕУ, 1997. – 156 с.</a:t>
            </a:r>
          </a:p>
        </p:txBody>
      </p:sp>
      <p:pic>
        <p:nvPicPr>
          <p:cNvPr id="4100" name="Picture 4" descr="C:\Documents and Settings\bibl\Рабочий стол\маркетинг\120925102730216032_f0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62" y="744716"/>
            <a:ext cx="2381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81" y="4921724"/>
            <a:ext cx="24058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err="1"/>
              <a:t>Правик</a:t>
            </a:r>
            <a:r>
              <a:rPr lang="uk-UA" sz="1000" dirty="0"/>
              <a:t>, Ю. М.  Маркетинг туризму [Текст] : підручник / Ю. М. </a:t>
            </a:r>
            <a:r>
              <a:rPr lang="uk-UA" sz="1000" dirty="0" err="1"/>
              <a:t>Правик</a:t>
            </a:r>
            <a:r>
              <a:rPr lang="uk-UA" sz="1000" dirty="0"/>
              <a:t>. – К. : Знання, 2008. – 304 с. </a:t>
            </a:r>
          </a:p>
        </p:txBody>
      </p:sp>
      <p:pic>
        <p:nvPicPr>
          <p:cNvPr id="5122" name="Picture 2" descr="C:\Documents and Settings\bibl\Рабочий стол\маркетинг\щш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" y="809110"/>
            <a:ext cx="2312545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905595"/>
            <a:ext cx="2439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/>
              <a:t>Оснач, О. Ф.  Промисловий маркетинг [Текст] : підручник / О. Ф. Оснач, В. П. </a:t>
            </a:r>
            <a:r>
              <a:rPr lang="uk-UA" sz="1000" dirty="0" err="1"/>
              <a:t>Пилипчук</a:t>
            </a:r>
            <a:r>
              <a:rPr lang="uk-UA" sz="1000" dirty="0"/>
              <a:t>, Л. П. Коваленко. </a:t>
            </a:r>
            <a:r>
              <a:rPr lang="uk-UA" sz="1000" dirty="0" smtClean="0"/>
              <a:t>– К</a:t>
            </a:r>
            <a:r>
              <a:rPr lang="uk-UA" sz="1000" dirty="0"/>
              <a:t>. : ЦУЛ, 2011. – 364 с. </a:t>
            </a:r>
          </a:p>
        </p:txBody>
      </p:sp>
      <p:pic>
        <p:nvPicPr>
          <p:cNvPr id="5123" name="Picture 3" descr="C:\Documents and Settings\bibl\Рабочий стол\маркетинг\7159744_images_14556197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28712"/>
            <a:ext cx="2592287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4921724"/>
            <a:ext cx="24675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 err="1"/>
              <a:t>Каніщенко</a:t>
            </a:r>
            <a:r>
              <a:rPr lang="uk-UA" sz="1000" dirty="0"/>
              <a:t>, О. Л.  Міжнародний маркетинг : теорія і господарські ситуації [Текст] : навч. посіб. / О. Л. </a:t>
            </a:r>
            <a:r>
              <a:rPr lang="uk-UA" sz="1000" dirty="0" err="1"/>
              <a:t>Каніщенко</a:t>
            </a:r>
            <a:r>
              <a:rPr lang="uk-UA" sz="1000" dirty="0"/>
              <a:t>. </a:t>
            </a:r>
            <a:r>
              <a:rPr lang="uk-UA" sz="1000" dirty="0" smtClean="0"/>
              <a:t>– К</a:t>
            </a:r>
            <a:r>
              <a:rPr lang="uk-UA" sz="1000" dirty="0"/>
              <a:t>. : Політехніка, 2007. – 152 с.</a:t>
            </a:r>
            <a:r>
              <a:rPr lang="uk-UA" dirty="0"/>
              <a:t> </a:t>
            </a:r>
          </a:p>
        </p:txBody>
      </p:sp>
      <p:pic>
        <p:nvPicPr>
          <p:cNvPr id="5125" name="Picture 5" descr="C:\Documents and Settings\bibl\Рабочий стол\маркетинг\5828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2304000" cy="32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\Рабочий стол\мар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480720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716893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     Вітаємо маркетологів, </a:t>
            </a:r>
            <a:r>
              <a:rPr lang="uk-UA" dirty="0"/>
              <a:t>які поєднують у своїй діяльності мистецтво і науку, вибираючи цільову аудиторію, залучаючи, зберігаючи і нарощуючи кількість споживачів!</a:t>
            </a:r>
          </a:p>
        </p:txBody>
      </p:sp>
    </p:spTree>
    <p:extLst>
      <p:ext uri="{BB962C8B-B14F-4D97-AF65-F5344CB8AC3E}">
        <p14:creationId xmlns:p14="http://schemas.microsoft.com/office/powerpoint/2010/main" val="14885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36724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vi-VN" sz="1400" b="1" dirty="0" smtClean="0">
                <a:latin typeface="Calibri" pitchFamily="34" charset="0"/>
                <a:cs typeface="Calibri" pitchFamily="34" charset="0"/>
              </a:rPr>
              <a:t>Ма́ркетинг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uk-UA" sz="1400" dirty="0" smtClean="0">
                <a:latin typeface="Calibri" pitchFamily="34" charset="0"/>
                <a:cs typeface="Calibri" pitchFamily="34" charset="0"/>
              </a:rPr>
              <a:t>англ.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marketing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) — </a:t>
            </a:r>
            <a:r>
              <a:rPr lang="vi-VN" sz="1400" dirty="0">
                <a:latin typeface="Calibri" pitchFamily="34" charset="0"/>
                <a:cs typeface="Calibri" pitchFamily="34" charset="0"/>
              </a:rPr>
              <a:t>це діяльність, спрямована на досягнення цілей підприємств, установ, організацій шляхом формування попиту та максимального задоволення потреб споживачів</a:t>
            </a:r>
            <a:r>
              <a:rPr lang="vi-VN" sz="1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1400" dirty="0" smtClean="0">
                <a:latin typeface="Calibri" pitchFamily="34" charset="0"/>
                <a:cs typeface="Calibri" pitchFamily="34" charset="0"/>
              </a:rPr>
              <a:t>Основними функціями маркетингу  </a:t>
            </a:r>
            <a:r>
              <a:rPr lang="uk-UA" sz="1400" dirty="0">
                <a:latin typeface="Calibri" pitchFamily="34" charset="0"/>
                <a:cs typeface="Calibri" pitchFamily="34" charset="0"/>
              </a:rPr>
              <a:t>є: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>
                <a:latin typeface="Calibri" pitchFamily="34" charset="0"/>
                <a:cs typeface="Calibri" pitchFamily="34" charset="0"/>
              </a:rPr>
              <a:t>аналітична (вивчення ринку, споживачів, конкурентів, товарної структури ринку, аналіз внутрішнього середовища підприємства</a:t>
            </a:r>
            <a:r>
              <a:rPr lang="uk-UA" sz="1400" dirty="0" smtClean="0">
                <a:latin typeface="Calibri" pitchFamily="34" charset="0"/>
                <a:cs typeface="Calibri" pitchFamily="34" charset="0"/>
              </a:rPr>
              <a:t>);</a:t>
            </a:r>
            <a:endParaRPr lang="uk-UA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>
                <a:latin typeface="Calibri" pitchFamily="34" charset="0"/>
                <a:cs typeface="Calibri" pitchFamily="34" charset="0"/>
              </a:rPr>
              <a:t>виробнича (організація виробництва нових товарів, матеріально-технічного постачання, управління якістю і </a:t>
            </a:r>
            <a:r>
              <a:rPr lang="uk-UA" sz="1400" dirty="0" smtClean="0">
                <a:latin typeface="Calibri" pitchFamily="34" charset="0"/>
                <a:cs typeface="Calibri" pitchFamily="34" charset="0"/>
              </a:rPr>
              <a:t>конкурентоздатністю </a:t>
            </a:r>
            <a:r>
              <a:rPr lang="uk-UA" sz="1400" dirty="0">
                <a:latin typeface="Calibri" pitchFamily="34" charset="0"/>
                <a:cs typeface="Calibri" pitchFamily="34" charset="0"/>
              </a:rPr>
              <a:t>продукції</a:t>
            </a:r>
            <a:r>
              <a:rPr lang="uk-UA" sz="1400" dirty="0" smtClean="0">
                <a:latin typeface="Calibri" pitchFamily="34" charset="0"/>
                <a:cs typeface="Calibri" pitchFamily="34" charset="0"/>
              </a:rPr>
              <a:t>);</a:t>
            </a:r>
            <a:endParaRPr lang="uk-UA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>
                <a:latin typeface="Calibri" pitchFamily="34" charset="0"/>
                <a:cs typeface="Calibri" pitchFamily="34" charset="0"/>
              </a:rPr>
              <a:t>збуту (організація системи руху товарів, проведення цілеспрямованої товарної політики, організація сервісу, проведення цілеспрямованої політики збуту</a:t>
            </a:r>
            <a:r>
              <a:rPr lang="uk-UA" sz="1400" dirty="0" smtClean="0">
                <a:latin typeface="Calibri" pitchFamily="34" charset="0"/>
                <a:cs typeface="Calibri" pitchFamily="34" charset="0"/>
              </a:rPr>
              <a:t>);</a:t>
            </a:r>
            <a:endParaRPr lang="uk-UA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>
                <a:latin typeface="Calibri" pitchFamily="34" charset="0"/>
                <a:cs typeface="Calibri" pitchFamily="34" charset="0"/>
              </a:rPr>
              <a:t>управління та контролю (планування, інформаційне забезпечення, комунікаційне забезпечення управління маркетингом, моніторинг та аналіз).</a:t>
            </a:r>
          </a:p>
        </p:txBody>
      </p:sp>
      <p:pic>
        <p:nvPicPr>
          <p:cNvPr id="3" name="Picture 2" descr="C:\Documents and Settings\bibl\Рабочий стол\маркетинг\shutterstock_10166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54047"/>
            <a:ext cx="3420000" cy="28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302433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    </a:t>
            </a:r>
            <a:r>
              <a:rPr lang="uk-UA" sz="1400" dirty="0" smtClean="0"/>
              <a:t>Маркетолог </a:t>
            </a:r>
            <a:r>
              <a:rPr lang="uk-UA" sz="1400" dirty="0"/>
              <a:t>- це спеціаліст з вивчення смаків покупців і </a:t>
            </a:r>
            <a:r>
              <a:rPr lang="uk-UA" sz="1400" dirty="0" smtClean="0"/>
              <a:t>просування </a:t>
            </a:r>
            <a:r>
              <a:rPr lang="uk-UA" sz="1400" dirty="0"/>
              <a:t>товару. Досліджує, яка продукція буде користуватися великим </a:t>
            </a:r>
            <a:r>
              <a:rPr lang="uk-UA" sz="1400" dirty="0" smtClean="0"/>
              <a:t>попитом </a:t>
            </a:r>
            <a:r>
              <a:rPr lang="uk-UA" sz="1400" dirty="0"/>
              <a:t>і чому, оцінює </a:t>
            </a:r>
            <a:r>
              <a:rPr lang="uk-UA" sz="1400" dirty="0" smtClean="0"/>
              <a:t>ринок </a:t>
            </a:r>
            <a:r>
              <a:rPr lang="uk-UA" sz="1400" dirty="0"/>
              <a:t>конкретних товарів і послуг. Проводить ретельний </a:t>
            </a:r>
            <a:r>
              <a:rPr lang="uk-UA" sz="1400" dirty="0" smtClean="0"/>
              <a:t>моніторинг </a:t>
            </a:r>
            <a:r>
              <a:rPr lang="uk-UA" sz="1400" dirty="0"/>
              <a:t>галузі, організує роботу інтерв'юерів, з'ясовують уподобання покупців. Обробляє інформацію за допомогою спеціальних </a:t>
            </a:r>
            <a:r>
              <a:rPr lang="uk-UA" sz="1400" dirty="0" err="1" smtClean="0"/>
              <a:t>комп</a:t>
            </a:r>
            <a:r>
              <a:rPr lang="en-US" sz="1400" dirty="0" smtClean="0"/>
              <a:t>’</a:t>
            </a:r>
            <a:r>
              <a:rPr lang="uk-UA" sz="1400" dirty="0" err="1" smtClean="0"/>
              <a:t>ютерних</a:t>
            </a:r>
            <a:r>
              <a:rPr lang="uk-UA" sz="1400" dirty="0" smtClean="0"/>
              <a:t> програм. </a:t>
            </a:r>
            <a:r>
              <a:rPr lang="uk-UA" sz="1400" dirty="0"/>
              <a:t>Складає докладний звіт з цифрами, графіками, порівняльні характеристики. Робить </a:t>
            </a:r>
            <a:r>
              <a:rPr lang="uk-UA" sz="1400" dirty="0" smtClean="0"/>
              <a:t>прогноз </a:t>
            </a:r>
            <a:r>
              <a:rPr lang="uk-UA" sz="1400" dirty="0"/>
              <a:t>і розробляє рекомендації. В залежності від досвіду роботи може займати посади асистента маркетолога, маркетолога-дослідника (або маркетолога-аналітика), начальника відділу, директора з маркетингу.</a:t>
            </a:r>
          </a:p>
        </p:txBody>
      </p:sp>
      <p:pic>
        <p:nvPicPr>
          <p:cNvPr id="3" name="Picture 2" descr="C:\Documents and Settings\bibl\Рабочий стол\маркетинг\imgprevie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1814"/>
            <a:ext cx="3415996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\Рабочий стол\мар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404056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«</a:t>
            </a:r>
            <a:r>
              <a:rPr lang="uk-UA" sz="1600" dirty="0" err="1"/>
              <a:t>Рекламщики</a:t>
            </a:r>
            <a:r>
              <a:rPr lang="uk-UA" sz="1600" dirty="0"/>
              <a:t>», «</a:t>
            </a:r>
            <a:r>
              <a:rPr lang="uk-UA" sz="1600" dirty="0" err="1"/>
              <a:t>креативщики</a:t>
            </a:r>
            <a:r>
              <a:rPr lang="uk-UA" sz="1600" dirty="0"/>
              <a:t>» - як їх тільки не називають! Але насправді – це професіонали, які створюють, проводять і аналізують рекламні кампанії по просуванню товарів. </a:t>
            </a:r>
          </a:p>
        </p:txBody>
      </p:sp>
    </p:spTree>
    <p:extLst>
      <p:ext uri="{BB962C8B-B14F-4D97-AF65-F5344CB8AC3E}">
        <p14:creationId xmlns:p14="http://schemas.microsoft.com/office/powerpoint/2010/main" val="12613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05064"/>
            <a:ext cx="7056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/>
              <a:t>     Всупереч </a:t>
            </a:r>
            <a:r>
              <a:rPr lang="uk-UA" sz="1400" dirty="0"/>
              <a:t>міфу про виключно творчому характері діяльності маркетолога, представники цієї професії повинні бути </a:t>
            </a:r>
            <a:r>
              <a:rPr lang="uk-UA" sz="1400" dirty="0" err="1" smtClean="0"/>
              <a:t>амб</a:t>
            </a:r>
            <a:r>
              <a:rPr lang="uk-UA" sz="1400" dirty="0" err="1"/>
              <a:t>і</a:t>
            </a:r>
            <a:r>
              <a:rPr lang="uk-UA" sz="1400" dirty="0" err="1" smtClean="0"/>
              <a:t>декстрами</a:t>
            </a:r>
            <a:r>
              <a:rPr lang="uk-UA" sz="1400" dirty="0" smtClean="0"/>
              <a:t> </a:t>
            </a:r>
            <a:r>
              <a:rPr lang="uk-UA" sz="1400" dirty="0"/>
              <a:t>– «універсальними солдатами» з однаково добре розвиненими півкулями мозку, які можуть і творити, придумуючи нестандартні рішення повсякденних завдань, аналізувати, прораховуючи плюси і мінуси просування товарів. А ще маркетологи повинні добре </a:t>
            </a:r>
            <a:r>
              <a:rPr lang="uk-UA" sz="1400" dirty="0" smtClean="0"/>
              <a:t>спілкуватися </a:t>
            </a:r>
            <a:r>
              <a:rPr lang="uk-UA" sz="1400" dirty="0"/>
              <a:t>з людьми, адже саме відділ маркетингу служить сполучною ланкою між різними ланками бізнес-структури.</a:t>
            </a:r>
          </a:p>
        </p:txBody>
      </p:sp>
      <p:pic>
        <p:nvPicPr>
          <p:cNvPr id="3" name="Picture 2" descr="C:\Documents and Settings\bibl\Рабочий стол\марк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2" y="260648"/>
            <a:ext cx="6624704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bibl\Рабочий стол\мар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95"/>
            <a:ext cx="485116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077072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   </a:t>
            </a:r>
            <a:r>
              <a:rPr lang="uk-UA" sz="1400" dirty="0" smtClean="0"/>
              <a:t>До </a:t>
            </a:r>
            <a:r>
              <a:rPr lang="uk-UA" sz="1400" dirty="0"/>
              <a:t>сфери маркетингу також можна віднести фахівців, які займаються просуванням брендів у соціальних мережах – SMM (</a:t>
            </a:r>
            <a:r>
              <a:rPr lang="uk-UA" sz="1400" dirty="0" err="1"/>
              <a:t>Social</a:t>
            </a:r>
            <a:r>
              <a:rPr lang="uk-UA" sz="1400" dirty="0"/>
              <a:t> </a:t>
            </a:r>
            <a:r>
              <a:rPr lang="uk-UA" sz="1400" dirty="0" err="1"/>
              <a:t>Media</a:t>
            </a:r>
            <a:r>
              <a:rPr lang="uk-UA" sz="1400" dirty="0"/>
              <a:t> </a:t>
            </a:r>
            <a:r>
              <a:rPr lang="uk-UA" sz="1400" dirty="0" err="1"/>
              <a:t>Marketing</a:t>
            </a:r>
            <a:r>
              <a:rPr lang="uk-UA" sz="1400" dirty="0"/>
              <a:t>), розкруткою і пошуковою оптимізацією сайтів – SEO (</a:t>
            </a:r>
            <a:r>
              <a:rPr lang="uk-UA" sz="1400" dirty="0" err="1"/>
              <a:t>Search</a:t>
            </a:r>
            <a:r>
              <a:rPr lang="uk-UA" sz="1400" dirty="0"/>
              <a:t> </a:t>
            </a:r>
            <a:r>
              <a:rPr lang="uk-UA" sz="1400" dirty="0" err="1"/>
              <a:t>Engine</a:t>
            </a:r>
            <a:r>
              <a:rPr lang="uk-UA" sz="1400" dirty="0"/>
              <a:t> </a:t>
            </a:r>
            <a:r>
              <a:rPr lang="uk-UA" sz="1400" dirty="0" err="1"/>
              <a:t>Optimization</a:t>
            </a:r>
            <a:r>
              <a:rPr lang="uk-UA" sz="1400" dirty="0"/>
              <a:t>), контекстною і банерною рекламою – </a:t>
            </a:r>
            <a:r>
              <a:rPr lang="uk-UA" sz="1400" dirty="0" err="1"/>
              <a:t>AdRock</a:t>
            </a:r>
            <a:r>
              <a:rPr lang="uk-UA" sz="1400" dirty="0"/>
              <a:t> і </a:t>
            </a:r>
            <a:r>
              <a:rPr lang="uk-UA" sz="1400" dirty="0" err="1"/>
              <a:t>AdRiver</a:t>
            </a:r>
            <a:r>
              <a:rPr lang="uk-UA" sz="1400" dirty="0"/>
              <a:t>, тому і вони по праву можуть приймати вітання з професійним святом.</a:t>
            </a:r>
            <a:br>
              <a:rPr lang="uk-UA" sz="1400" dirty="0"/>
            </a:b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41681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\Рабочий стол\маркетинг\м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6658"/>
            <a:ext cx="2160000" cy="29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512" y="5178031"/>
            <a:ext cx="2340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 err="1"/>
              <a:t>Гончаров</a:t>
            </a:r>
            <a:r>
              <a:rPr lang="uk-UA" sz="1000" dirty="0"/>
              <a:t>, С. М.  Практикум з маркетингу [Текст] : навч. посіб. / С. М. </a:t>
            </a:r>
            <a:r>
              <a:rPr lang="uk-UA" sz="1000" dirty="0" err="1"/>
              <a:t>Гончаров</a:t>
            </a:r>
            <a:r>
              <a:rPr lang="uk-UA" sz="1000" dirty="0"/>
              <a:t>, Н. Б. Кушнір. – К. : ЦУЛ, 2016. – 206 с.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110431"/>
            <a:ext cx="248402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50" dirty="0"/>
              <a:t>Устенко, А. О.  Практикум з маркетингу [Текст] : навч. посіб. / А. О. Устенко, І. М. </a:t>
            </a:r>
            <a:r>
              <a:rPr lang="uk-UA" sz="1050" dirty="0" err="1"/>
              <a:t>Хвостіна</a:t>
            </a:r>
            <a:r>
              <a:rPr lang="uk-UA" sz="1050" dirty="0"/>
              <a:t>. – Тернопіль : Економічна думка, 2001. – 224 с.</a:t>
            </a:r>
          </a:p>
        </p:txBody>
      </p:sp>
      <p:pic>
        <p:nvPicPr>
          <p:cNvPr id="1027" name="Picture 3" descr="C:\Documents and Settings\bibl\Рабочий стол\маркетинг\1315394218_p20091015155639-books000000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33900"/>
            <a:ext cx="2268000" cy="31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bibl\Рабочий стол\маркетинг\0dc57bc3b3c3e73b3278537e3adadd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45808"/>
            <a:ext cx="2042377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1329" y="5110431"/>
            <a:ext cx="239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 err="1"/>
              <a:t>Пурська</a:t>
            </a:r>
            <a:r>
              <a:rPr lang="uk-UA" sz="1000" dirty="0"/>
              <a:t>, І. С.  Міжнародний маркетинг [Текст] : навч. посіб. / І. С. </a:t>
            </a:r>
            <a:r>
              <a:rPr lang="uk-UA" sz="1000" dirty="0" err="1"/>
              <a:t>Пурська</a:t>
            </a:r>
            <a:r>
              <a:rPr lang="uk-UA" sz="1000" dirty="0"/>
              <a:t>, М. П. </a:t>
            </a:r>
            <a:r>
              <a:rPr lang="uk-UA" sz="1000" dirty="0" err="1"/>
              <a:t>Мальська</a:t>
            </a:r>
            <a:r>
              <a:rPr lang="uk-UA" sz="1000" dirty="0"/>
              <a:t>, Ю. С. </a:t>
            </a:r>
            <a:r>
              <a:rPr lang="uk-UA" sz="1000" dirty="0" err="1"/>
              <a:t>Занько</a:t>
            </a:r>
            <a:r>
              <a:rPr lang="uk-UA" sz="1000" dirty="0"/>
              <a:t>. – К. : Знання, 2012. – 285 с.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5140" y="363302"/>
            <a:ext cx="5833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/>
              <a:t>Тематичні</a:t>
            </a:r>
            <a:r>
              <a:rPr lang="ru-RU" sz="2400" dirty="0"/>
              <a:t> книги у фондах   бібліотеки ТНЕУ</a:t>
            </a:r>
          </a:p>
        </p:txBody>
      </p:sp>
    </p:spTree>
    <p:extLst>
      <p:ext uri="{BB962C8B-B14F-4D97-AF65-F5344CB8AC3E}">
        <p14:creationId xmlns:p14="http://schemas.microsoft.com/office/powerpoint/2010/main" val="16547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99" y="4823739"/>
            <a:ext cx="24482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/>
              <a:t>Міжнародний маркетинг [Текст] : навч. посіб. / В. Л. </a:t>
            </a:r>
            <a:r>
              <a:rPr lang="uk-UA" sz="1000" dirty="0" err="1"/>
              <a:t>Корінєв</a:t>
            </a:r>
            <a:r>
              <a:rPr lang="uk-UA" sz="1000" dirty="0"/>
              <a:t>, В. В. </a:t>
            </a:r>
            <a:r>
              <a:rPr lang="uk-UA" sz="1000" dirty="0" err="1"/>
              <a:t>Кулішов</a:t>
            </a:r>
            <a:r>
              <a:rPr lang="uk-UA" sz="1000" dirty="0"/>
              <a:t>, Б. М. </a:t>
            </a:r>
            <a:r>
              <a:rPr lang="uk-UA" sz="1000" dirty="0" err="1"/>
              <a:t>Одягайло</a:t>
            </a:r>
            <a:r>
              <a:rPr lang="uk-UA" sz="1000" dirty="0"/>
              <a:t> [та ін.] ; за </a:t>
            </a:r>
            <a:r>
              <a:rPr lang="uk-UA" sz="1000" dirty="0" err="1"/>
              <a:t>заг</a:t>
            </a:r>
            <a:r>
              <a:rPr lang="uk-UA" sz="1000" dirty="0"/>
              <a:t>. ред. В. В. </a:t>
            </a:r>
            <a:r>
              <a:rPr lang="uk-UA" sz="1000" dirty="0" err="1"/>
              <a:t>Кулішова</a:t>
            </a:r>
            <a:r>
              <a:rPr lang="uk-UA" sz="1000" dirty="0"/>
              <a:t>. – Львів : Магнолія 2006, </a:t>
            </a:r>
            <a:r>
              <a:rPr lang="uk-UA" sz="1000" dirty="0" smtClean="0"/>
              <a:t>2011</a:t>
            </a:r>
            <a:r>
              <a:rPr lang="uk-UA" sz="1000" dirty="0"/>
              <a:t>. – 384 с</a:t>
            </a:r>
            <a:r>
              <a:rPr lang="uk-UA" dirty="0"/>
              <a:t>. </a:t>
            </a:r>
          </a:p>
        </p:txBody>
      </p:sp>
      <p:pic>
        <p:nvPicPr>
          <p:cNvPr id="2050" name="Picture 2" descr="C:\Documents and Settings\bibl\Рабочий стол\маркетинг\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9" y="882218"/>
            <a:ext cx="223269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3845" y="4843042"/>
            <a:ext cx="2108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/>
              <a:t>Корж, М. В.  Маркетинг [Текст] : навч. посіб. / М. В. Корж. – К. : ЦУЛ, </a:t>
            </a:r>
            <a:r>
              <a:rPr lang="uk-UA" sz="1000" dirty="0" smtClean="0"/>
              <a:t>20</a:t>
            </a:r>
            <a:r>
              <a:rPr lang="en-US" sz="1000" dirty="0" smtClean="0"/>
              <a:t>16</a:t>
            </a:r>
            <a:r>
              <a:rPr lang="uk-UA" sz="1000" dirty="0" smtClean="0"/>
              <a:t>.</a:t>
            </a:r>
            <a:r>
              <a:rPr lang="uk-UA" sz="1000" dirty="0"/>
              <a:t> – 344 с.</a:t>
            </a:r>
          </a:p>
        </p:txBody>
      </p:sp>
      <p:pic>
        <p:nvPicPr>
          <p:cNvPr id="2051" name="Picture 3" descr="C:\Documents and Settings\bibl\Рабочий стол\маркетинг\_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67" y="882218"/>
            <a:ext cx="2268000" cy="31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4792961"/>
            <a:ext cx="2707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/>
              <a:t>Ковальчук, Т. І.  Менеджмент та маркетинг у громадському харчуванні. Тлумачний термінологічний словник (англійська, російська та українська мови) [Текст] / Т. І. Ковальчук. – К. : ЦУЛ, 2008. – 208 с. </a:t>
            </a:r>
            <a:endParaRPr lang="uk-UA" sz="1000" dirty="0"/>
          </a:p>
        </p:txBody>
      </p:sp>
      <p:pic>
        <p:nvPicPr>
          <p:cNvPr id="2052" name="Picture 4" descr="C:\Documents and Settings\bibl\Рабочий стол\маркетинг\7160020_images_14556279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92" y="858722"/>
            <a:ext cx="2196000" cy="313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\Рабочий стол\маркетинг\MCP-eskisqdtlt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196000" cy="322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25144"/>
            <a:ext cx="2268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/>
              <a:t>Литвиненко, Я. В.  Маркетингова цінова політика [Текст] : навч. посіб. / Я. В. Литвиненко. – К. : </a:t>
            </a:r>
            <a:r>
              <a:rPr lang="uk-UA" sz="1000" dirty="0" smtClean="0"/>
              <a:t>Персонал</a:t>
            </a:r>
            <a:r>
              <a:rPr lang="uk-UA" sz="1000" dirty="0"/>
              <a:t>, 2008. – 244 с.</a:t>
            </a:r>
            <a:r>
              <a:rPr lang="uk-UA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751175"/>
            <a:ext cx="247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 err="1"/>
              <a:t>Окландер</a:t>
            </a:r>
            <a:r>
              <a:rPr lang="uk-UA" sz="1000" dirty="0"/>
              <a:t>, М. А.  Маркетингова цінова політика [Текст] : навч. посіб. / М. А. </a:t>
            </a:r>
            <a:r>
              <a:rPr lang="uk-UA" sz="1000" dirty="0" err="1"/>
              <a:t>Окландер</a:t>
            </a:r>
            <a:r>
              <a:rPr lang="uk-UA" sz="1000" dirty="0"/>
              <a:t>, О. П. </a:t>
            </a:r>
            <a:r>
              <a:rPr lang="uk-UA" sz="1000" dirty="0" err="1"/>
              <a:t>Чукурна</a:t>
            </a:r>
            <a:r>
              <a:rPr lang="uk-UA" sz="1000" dirty="0"/>
              <a:t>. – К. : ЦУЛ, 2012. – 239 с.</a:t>
            </a:r>
          </a:p>
        </p:txBody>
      </p:sp>
      <p:pic>
        <p:nvPicPr>
          <p:cNvPr id="3075" name="Picture 3" descr="C:\Documents and Settings\bibl\Рабочий стол\маркетинг\Zinova_poli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4122"/>
            <a:ext cx="2340000" cy="32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16873" y="4786699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/>
              <a:t>Біловодська, О. А.  Маркетингова політика розподілу [Текст] : навч. посіб. / О. А. Біловодська. – К. : Знання, 2011. – 495 с. </a:t>
            </a:r>
          </a:p>
        </p:txBody>
      </p:sp>
      <p:pic>
        <p:nvPicPr>
          <p:cNvPr id="3076" name="Picture 4" descr="C:\Documents and Settings\bibl\Рабочий стол\маркетинг\Rekl_MPR-eskis8s2b9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94" y="694122"/>
            <a:ext cx="222768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330</TotalTime>
  <Words>514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25 жовтня - День маркетолога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Працівники бібліографічного відділу</dc:creator>
  <cp:lastModifiedBy>Працівники бібліографічного відділу</cp:lastModifiedBy>
  <cp:revision>39</cp:revision>
  <dcterms:created xsi:type="dcterms:W3CDTF">2017-10-10T13:25:17Z</dcterms:created>
  <dcterms:modified xsi:type="dcterms:W3CDTF">2017-10-24T13:55:12Z</dcterms:modified>
</cp:coreProperties>
</file>