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2" r:id="rId3"/>
    <p:sldId id="273" r:id="rId4"/>
    <p:sldId id="274" r:id="rId5"/>
    <p:sldId id="276" r:id="rId6"/>
    <p:sldId id="277" r:id="rId7"/>
    <p:sldId id="257" r:id="rId8"/>
    <p:sldId id="258" r:id="rId9"/>
    <p:sldId id="259" r:id="rId10"/>
    <p:sldId id="260" r:id="rId11"/>
    <p:sldId id="275" r:id="rId12"/>
    <p:sldId id="27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68C09B2-D280-4CAE-96F0-5A3879A3C870}" type="datetimeFigureOut">
              <a:rPr lang="uk-UA" smtClean="0"/>
              <a:t>15.03.2017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E65F197-C5F3-4A42-ACD9-85CE2DB542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9B2-D280-4CAE-96F0-5A3879A3C870}" type="datetimeFigureOut">
              <a:rPr lang="uk-UA" smtClean="0"/>
              <a:t>15.03.2017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F197-C5F3-4A42-ACD9-85CE2DB542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9B2-D280-4CAE-96F0-5A3879A3C870}" type="datetimeFigureOut">
              <a:rPr lang="uk-UA" smtClean="0"/>
              <a:t>15.03.2017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F197-C5F3-4A42-ACD9-85CE2DB542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68C09B2-D280-4CAE-96F0-5A3879A3C870}" type="datetimeFigureOut">
              <a:rPr lang="uk-UA" smtClean="0"/>
              <a:t>15.03.2017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F197-C5F3-4A42-ACD9-85CE2DB542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68C09B2-D280-4CAE-96F0-5A3879A3C870}" type="datetimeFigureOut">
              <a:rPr lang="uk-UA" smtClean="0"/>
              <a:t>15.03.2017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E65F197-C5F3-4A42-ACD9-85CE2DB542CC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68C09B2-D280-4CAE-96F0-5A3879A3C870}" type="datetimeFigureOut">
              <a:rPr lang="uk-UA" smtClean="0"/>
              <a:t>15.03.2017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65F197-C5F3-4A42-ACD9-85CE2DB542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68C09B2-D280-4CAE-96F0-5A3879A3C870}" type="datetimeFigureOut">
              <a:rPr lang="uk-UA" smtClean="0"/>
              <a:t>15.03.2017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E65F197-C5F3-4A42-ACD9-85CE2DB542C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9B2-D280-4CAE-96F0-5A3879A3C870}" type="datetimeFigureOut">
              <a:rPr lang="uk-UA" smtClean="0"/>
              <a:t>15.03.2017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F197-C5F3-4A42-ACD9-85CE2DB542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68C09B2-D280-4CAE-96F0-5A3879A3C870}" type="datetimeFigureOut">
              <a:rPr lang="uk-UA" smtClean="0"/>
              <a:t>15.03.2017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65F197-C5F3-4A42-ACD9-85CE2DB542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68C09B2-D280-4CAE-96F0-5A3879A3C870}" type="datetimeFigureOut">
              <a:rPr lang="uk-UA" smtClean="0"/>
              <a:t>15.03.2017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E65F197-C5F3-4A42-ACD9-85CE2DB542C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68C09B2-D280-4CAE-96F0-5A3879A3C870}" type="datetimeFigureOut">
              <a:rPr lang="uk-UA" smtClean="0"/>
              <a:t>15.03.2017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E65F197-C5F3-4A42-ACD9-85CE2DB542C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68C09B2-D280-4CAE-96F0-5A3879A3C870}" type="datetimeFigureOut">
              <a:rPr lang="uk-UA" smtClean="0"/>
              <a:t>15.03.2017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E65F197-C5F3-4A42-ACD9-85CE2DB542CC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4.rada.gov.ua/laws/show/1023-12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reestr.fru.org.ua/derzhavna-inspektsiya-ukrayiny-z-py-tan-zahy-stu-prav-spozhy-vachiv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nsumerunion.org.ua/" TargetMode="External"/><Relationship Id="rId5" Type="http://schemas.openxmlformats.org/officeDocument/2006/relationships/hyperlink" Target="http://bestportal.com.ua/" TargetMode="External"/><Relationship Id="rId4" Type="http://schemas.openxmlformats.org/officeDocument/2006/relationships/hyperlink" Target="http://consumerinfo.org.ua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29750"/>
            <a:ext cx="3384376" cy="243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2454591"/>
            <a:ext cx="3960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</a:t>
            </a:r>
            <a:r>
              <a:rPr lang="ru-RU" dirty="0" smtClean="0"/>
              <a:t>За </a:t>
            </a:r>
            <a:r>
              <a:rPr lang="ru-RU" dirty="0" err="1" smtClean="0"/>
              <a:t>рішенням</a:t>
            </a:r>
            <a:r>
              <a:rPr lang="ru-RU" dirty="0" smtClean="0"/>
              <a:t> ОНН </a:t>
            </a:r>
            <a:r>
              <a:rPr lang="ru-RU" dirty="0" err="1" smtClean="0"/>
              <a:t>це</a:t>
            </a:r>
            <a:r>
              <a:rPr lang="ru-RU" dirty="0" smtClean="0"/>
              <a:t> свято </a:t>
            </a:r>
            <a:r>
              <a:rPr lang="ru-RU" dirty="0" err="1" smtClean="0"/>
              <a:t>відзначається</a:t>
            </a:r>
            <a:r>
              <a:rPr lang="ru-RU" dirty="0" smtClean="0"/>
              <a:t> у </a:t>
            </a:r>
            <a:r>
              <a:rPr lang="ru-RU" dirty="0" err="1" smtClean="0"/>
              <a:t>річницю</a:t>
            </a:r>
            <a:r>
              <a:rPr lang="ru-RU" dirty="0" smtClean="0"/>
              <a:t> </a:t>
            </a:r>
            <a:r>
              <a:rPr lang="ru-RU" dirty="0" err="1" smtClean="0"/>
              <a:t>виступу</a:t>
            </a:r>
            <a:r>
              <a:rPr lang="ru-RU" dirty="0" smtClean="0"/>
              <a:t> Президента США Джона Ф.</a:t>
            </a:r>
            <a:r>
              <a:rPr lang="en-US" dirty="0" smtClean="0"/>
              <a:t> </a:t>
            </a:r>
            <a:r>
              <a:rPr lang="ru-RU" dirty="0" err="1" smtClean="0"/>
              <a:t>Кеннеді</a:t>
            </a:r>
            <a:r>
              <a:rPr lang="ru-RU" dirty="0" smtClean="0"/>
              <a:t> в </a:t>
            </a:r>
            <a:r>
              <a:rPr lang="ru-RU" dirty="0" err="1" smtClean="0"/>
              <a:t>Конгресі</a:t>
            </a:r>
            <a:r>
              <a:rPr lang="ru-RU" dirty="0" smtClean="0"/>
              <a:t> 15 </a:t>
            </a:r>
            <a:r>
              <a:rPr lang="ru-RU" dirty="0" err="1" smtClean="0"/>
              <a:t>березня</a:t>
            </a:r>
            <a:r>
              <a:rPr lang="ru-RU" dirty="0" smtClean="0"/>
              <a:t> 1961 року.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виступі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проголошені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права споживача: на </a:t>
            </a:r>
            <a:r>
              <a:rPr lang="ru-RU" dirty="0" err="1" smtClean="0"/>
              <a:t>безпеку</a:t>
            </a:r>
            <a:r>
              <a:rPr lang="ru-RU" dirty="0" smtClean="0"/>
              <a:t>, на </a:t>
            </a:r>
            <a:r>
              <a:rPr lang="ru-RU" dirty="0" err="1" smtClean="0"/>
              <a:t>інформацію</a:t>
            </a:r>
            <a:r>
              <a:rPr lang="ru-RU" dirty="0" smtClean="0"/>
              <a:t>, на </a:t>
            </a:r>
            <a:r>
              <a:rPr lang="ru-RU" dirty="0" err="1" smtClean="0"/>
              <a:t>вибір</a:t>
            </a:r>
            <a:r>
              <a:rPr lang="ru-RU" dirty="0" smtClean="0"/>
              <a:t> і на право бути </a:t>
            </a:r>
            <a:r>
              <a:rPr lang="ru-RU" dirty="0" err="1" smtClean="0"/>
              <a:t>почутим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лягли</a:t>
            </a:r>
            <a:r>
              <a:rPr lang="ru-RU" dirty="0" smtClean="0"/>
              <a:t> в основу Закону про </a:t>
            </a:r>
            <a:r>
              <a:rPr lang="ru-RU" dirty="0" err="1" smtClean="0"/>
              <a:t>захист</a:t>
            </a:r>
            <a:r>
              <a:rPr lang="ru-RU" dirty="0" smtClean="0"/>
              <a:t> прав споживачів. </a:t>
            </a:r>
            <a:r>
              <a:rPr lang="ru-RU" dirty="0" err="1" smtClean="0"/>
              <a:t>Кеннеді</a:t>
            </a:r>
            <a:r>
              <a:rPr lang="ru-RU" dirty="0" smtClean="0"/>
              <a:t> сказав: «Ми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споживачі</a:t>
            </a:r>
            <a:r>
              <a:rPr lang="ru-RU" dirty="0" smtClean="0"/>
              <a:t>.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Президенти</a:t>
            </a:r>
            <a:r>
              <a:rPr lang="ru-RU" dirty="0" smtClean="0"/>
              <a:t>».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1990" y="332656"/>
            <a:ext cx="5670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15 </a:t>
            </a:r>
            <a:r>
              <a:rPr lang="ru-RU" sz="3200" dirty="0" err="1" smtClean="0"/>
              <a:t>березня</a:t>
            </a:r>
            <a:r>
              <a:rPr lang="ru-RU" sz="3200" dirty="0" smtClean="0"/>
              <a:t> - </a:t>
            </a:r>
            <a:r>
              <a:rPr lang="ru-RU" sz="3200" dirty="0" err="1" smtClean="0"/>
              <a:t>Всесвітній</a:t>
            </a:r>
            <a:r>
              <a:rPr lang="ru-RU" sz="3200" dirty="0" smtClean="0"/>
              <a:t> день захисту прав споживачів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157149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0.103.0.100\документи\Бібліографія\Віртуальні виставки\2013\Захист прав споживачів dlv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61"/>
            <a:ext cx="2196000" cy="288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10.103.0.100\документи\Бібліографія\Віртуальні виставки\2013\Захист прав споживачів dlv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38" y="950768"/>
            <a:ext cx="1908000" cy="289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10.103.0.100\документи\Бібліографія\Віртуальні виставки\2013\Захист прав споживачів dlv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1836000" cy="26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5085184"/>
            <a:ext cx="2933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/>
              <a:t>Захист</a:t>
            </a:r>
            <a:r>
              <a:rPr lang="ru-RU" sz="1200" dirty="0"/>
              <a:t> прав споживачів. </a:t>
            </a:r>
            <a:r>
              <a:rPr lang="ru-RU" sz="1200" dirty="0" err="1"/>
              <a:t>Збірник</a:t>
            </a:r>
            <a:r>
              <a:rPr lang="ru-RU" sz="1200" dirty="0"/>
              <a:t> </a:t>
            </a:r>
            <a:r>
              <a:rPr lang="ru-RU" sz="1200" dirty="0" err="1"/>
              <a:t>документів</a:t>
            </a:r>
            <a:r>
              <a:rPr lang="ru-RU" sz="1200" dirty="0"/>
              <a:t>. З </a:t>
            </a:r>
            <a:r>
              <a:rPr lang="ru-RU" sz="1200" dirty="0" err="1"/>
              <a:t>можливістю</a:t>
            </a:r>
            <a:r>
              <a:rPr lang="ru-RU" sz="1200" dirty="0"/>
              <a:t> </a:t>
            </a:r>
            <a:r>
              <a:rPr lang="ru-RU" sz="1200" dirty="0" err="1"/>
              <a:t>копіювання</a:t>
            </a:r>
            <a:r>
              <a:rPr lang="ru-RU" sz="1200" dirty="0"/>
              <a:t> / ред. О. А. Кривенко. – [2-е вид.]. – К. : КНТ, 2003. – 96 с.</a:t>
            </a:r>
            <a:endParaRPr lang="uk-UA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78904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Сметанников, А. Е.  Правовая концепция повышения качества отечественных промышленных товаров / А. Е. Сметанников. – М. : </a:t>
            </a:r>
            <a:r>
              <a:rPr lang="ru-RU" sz="1200" dirty="0" err="1"/>
              <a:t>Инфотропик</a:t>
            </a:r>
            <a:r>
              <a:rPr lang="ru-RU" sz="1200" dirty="0"/>
              <a:t> Медиа, 2011. – 192 с.</a:t>
            </a:r>
            <a:endParaRPr lang="uk-UA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6443" y="4573870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Інфраструктура</a:t>
            </a:r>
            <a:r>
              <a:rPr lang="ru-RU" sz="1200" dirty="0"/>
              <a:t> товарного ринку: </a:t>
            </a:r>
            <a:r>
              <a:rPr lang="ru-RU" sz="1200" dirty="0" err="1"/>
              <a:t>теоретичні</a:t>
            </a:r>
            <a:r>
              <a:rPr lang="ru-RU" sz="1200" dirty="0"/>
              <a:t> засади : </a:t>
            </a:r>
            <a:r>
              <a:rPr lang="ru-RU" sz="1200" dirty="0" err="1"/>
              <a:t>підручник</a:t>
            </a:r>
            <a:r>
              <a:rPr lang="ru-RU" sz="1200" dirty="0"/>
              <a:t> / за ред. О. </a:t>
            </a:r>
            <a:r>
              <a:rPr lang="ru-RU" sz="1200" dirty="0" err="1"/>
              <a:t>О.Шубіна</a:t>
            </a:r>
            <a:r>
              <a:rPr lang="ru-RU" sz="1200" dirty="0"/>
              <a:t>. – К. : </a:t>
            </a:r>
            <a:r>
              <a:rPr lang="ru-RU" sz="1200" dirty="0" err="1"/>
              <a:t>Знання</a:t>
            </a:r>
            <a:r>
              <a:rPr lang="ru-RU" sz="1200" dirty="0"/>
              <a:t>, 2009. – 379 с.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50708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/>
              <a:t>Портал споживача 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78954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2"/>
              </a:rPr>
              <a:t>http://reestr.fru.org.ua/derzhavna-inspektsiya-ukrayiny-z-py-tan-zahy-stu-prav-spozhy-vachiv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zakon4.rada.gov.ua/laws/show/1023-12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consumerinfo.org.ua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bestportal.com.ua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consumerunion.org.ua</a:t>
            </a:r>
            <a:endParaRPr lang="ru-RU" dirty="0" smtClean="0"/>
          </a:p>
          <a:p>
            <a:pPr lvl="2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45638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6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836712"/>
            <a:ext cx="3384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Кожен свідомий громадянин повинен відчувати свою відповідальність, адже зміни на краще залежать від зусиль всіх та кожного, від усвідомлення особистої ролі в покращенні споживчої культури та безпеки.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4176464" cy="316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89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5677"/>
            <a:ext cx="1691816" cy="23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9649" y="260648"/>
            <a:ext cx="6069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Державна споживча політика України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71528" y="980728"/>
            <a:ext cx="52209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    Законодавча основа для здійснення споживацької політики в Україні була закладена ще із моменту прийняття </a:t>
            </a:r>
            <a:r>
              <a:rPr lang="uk-UA" sz="2000" dirty="0" smtClean="0"/>
              <a:t>в</a:t>
            </a:r>
            <a:r>
              <a:rPr lang="en-US" sz="2000" dirty="0" smtClean="0"/>
              <a:t> </a:t>
            </a:r>
            <a:r>
              <a:rPr lang="uk-UA" sz="2000" dirty="0" smtClean="0"/>
              <a:t>1991 </a:t>
            </a:r>
            <a:r>
              <a:rPr lang="uk-UA" sz="2000" dirty="0" smtClean="0"/>
              <a:t>році Закону "Про захист прав споживачів". </a:t>
            </a:r>
            <a:endParaRPr lang="en-US" sz="2000" dirty="0" smtClean="0"/>
          </a:p>
          <a:p>
            <a:pPr algn="just"/>
            <a:r>
              <a:rPr lang="uk-UA" sz="2000" dirty="0" smtClean="0"/>
              <a:t>28 червня </a:t>
            </a:r>
            <a:r>
              <a:rPr lang="uk-UA" sz="2000" dirty="0" smtClean="0"/>
              <a:t>1996 року була прийнята Конституція України. Згідно  </a:t>
            </a:r>
            <a:r>
              <a:rPr lang="uk-UA" sz="2000" dirty="0" smtClean="0"/>
              <a:t>зі </a:t>
            </a:r>
            <a:r>
              <a:rPr lang="uk-UA" sz="2000" dirty="0" smtClean="0"/>
              <a:t>статтею 42 Конституції </a:t>
            </a:r>
            <a:r>
              <a:rPr lang="uk-UA" sz="2000" dirty="0" smtClean="0"/>
              <a:t>України: "</a:t>
            </a:r>
            <a:r>
              <a:rPr lang="uk-UA" sz="2000" dirty="0" smtClean="0"/>
              <a:t>Держава захищає права споживачів, здійснює </a:t>
            </a:r>
            <a:r>
              <a:rPr lang="uk-UA" sz="2000" dirty="0" smtClean="0"/>
              <a:t>контроль </a:t>
            </a:r>
            <a:r>
              <a:rPr lang="uk-UA" sz="2000" dirty="0" smtClean="0"/>
              <a:t>над якістю й безпекою продукції всіх видів послуг й робіт, сприяє діял</a:t>
            </a:r>
            <a:r>
              <a:rPr lang="uk-UA" dirty="0" smtClean="0"/>
              <a:t>ьності громадських організацій </a:t>
            </a:r>
            <a:r>
              <a:rPr lang="uk-UA" dirty="0" smtClean="0"/>
              <a:t>споживачів».</a:t>
            </a:r>
            <a:endParaRPr lang="uk-UA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5273"/>
            <a:ext cx="1656184" cy="247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73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988841"/>
            <a:ext cx="48711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/>
              <a:t>    </a:t>
            </a:r>
            <a:r>
              <a:rPr lang="uk-UA" dirty="0" smtClean="0"/>
              <a:t>Державна  інспекція  України   з   питань   захисту   прав споживачів (Держспоживінспекція  України)  є  центральним органом виконавчої влади,  діяльність якого спрямовується і  координується Кабінетом Міністрів України через Міністра економічного розвитку і торгівлі  України.</a:t>
            </a:r>
          </a:p>
          <a:p>
            <a:pPr algn="just"/>
            <a:r>
              <a:rPr lang="uk-UA" dirty="0" smtClean="0"/>
              <a:t>  Держспоживінспекція України   реалізує державну політику у сфері державного контролю за додержанням законодавства про захист прав споживачів.</a:t>
            </a:r>
          </a:p>
          <a:p>
            <a:pPr algn="just"/>
            <a:r>
              <a:rPr lang="uk-UA" dirty="0" smtClean="0"/>
              <a:t>     </a:t>
            </a:r>
            <a:endParaRPr lang="uk-U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68"/>
            <a:ext cx="2880320" cy="282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Державна інспекція України з питань захисту прав споживачів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8584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844824"/>
            <a:ext cx="61206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/>
              <a:t>     </a:t>
            </a:r>
            <a:r>
              <a:rPr lang="uk-UA" sz="1600" dirty="0" smtClean="0"/>
              <a:t>Споживачі під час придбання, замовлення або використання продукції мають  право на </a:t>
            </a:r>
            <a:r>
              <a:rPr lang="uk-UA" sz="1600" dirty="0" smtClean="0"/>
              <a:t>:</a:t>
            </a:r>
          </a:p>
          <a:p>
            <a:pPr algn="just"/>
            <a:endParaRPr lang="uk-UA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/>
              <a:t> захист </a:t>
            </a:r>
            <a:r>
              <a:rPr lang="uk-UA" sz="1600" dirty="0" smtClean="0"/>
              <a:t>своїх прав державою</a:t>
            </a:r>
            <a:r>
              <a:rPr lang="uk-UA" sz="16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/>
              <a:t> належну </a:t>
            </a:r>
            <a:r>
              <a:rPr lang="uk-UA" sz="1600" dirty="0" smtClean="0"/>
              <a:t>якість продукції та обслуговування; </a:t>
            </a:r>
            <a:endParaRPr lang="uk-UA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/>
              <a:t> </a:t>
            </a:r>
            <a:r>
              <a:rPr lang="uk-UA" sz="1600" dirty="0" smtClean="0"/>
              <a:t>безпеку продукції; </a:t>
            </a:r>
            <a:endParaRPr lang="uk-UA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/>
              <a:t>необхідну</a:t>
            </a:r>
            <a:r>
              <a:rPr lang="uk-UA" sz="1600" dirty="0" smtClean="0"/>
              <a:t>, доступну, достовірну та своєчасну інформацію про продукцію, а також про її виробника; </a:t>
            </a:r>
            <a:endParaRPr lang="uk-UA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/>
              <a:t>відшкодування </a:t>
            </a:r>
            <a:r>
              <a:rPr lang="uk-UA" sz="1600" dirty="0" smtClean="0"/>
              <a:t>шкоди, завданих дефектною чи фальсифікованою продукцією, у випадках, передбачених законодавством</a:t>
            </a:r>
            <a:r>
              <a:rPr lang="uk-UA" sz="16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/>
              <a:t> звернення </a:t>
            </a:r>
            <a:r>
              <a:rPr lang="uk-UA" sz="1600" dirty="0" smtClean="0"/>
              <a:t>до суду за захистом порушених прав; </a:t>
            </a:r>
            <a:endParaRPr lang="uk-UA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/>
              <a:t>об’єднання </a:t>
            </a:r>
            <a:r>
              <a:rPr lang="uk-UA" sz="1600" dirty="0" smtClean="0"/>
              <a:t>в громадські організації споживачів </a:t>
            </a:r>
            <a:r>
              <a:rPr lang="en-US" sz="1600" dirty="0"/>
              <a:t>.</a:t>
            </a:r>
            <a:endParaRPr lang="uk-UA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60648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СПОЖИВАЧ ЯК УЧАСНИК СПОЖИВЧИХ ПРАВОВІДНОСИН</a:t>
            </a:r>
            <a:endParaRPr lang="uk-UA" sz="24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2736304" cy="281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44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Право споживача на належну якість продукції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1902" y="1052736"/>
            <a:ext cx="633527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err="1" smtClean="0"/>
              <a:t>Продавець</a:t>
            </a:r>
            <a:r>
              <a:rPr lang="ru-RU" dirty="0" smtClean="0"/>
              <a:t> </a:t>
            </a:r>
            <a:r>
              <a:rPr lang="ru-RU" dirty="0" err="1"/>
              <a:t>зобов’язаний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споживачеві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 </a:t>
            </a:r>
            <a:r>
              <a:rPr lang="ru-RU" dirty="0" err="1"/>
              <a:t>належної</a:t>
            </a:r>
            <a:r>
              <a:rPr lang="ru-RU" dirty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. </a:t>
            </a:r>
            <a:endParaRPr lang="en-US" dirty="0" smtClean="0"/>
          </a:p>
          <a:p>
            <a:pPr marL="342900" indent="-342900" algn="just">
              <a:buAutoNum type="arabicPeriod"/>
            </a:pPr>
            <a:r>
              <a:rPr lang="ru-RU" dirty="0" err="1" smtClean="0"/>
              <a:t>Продавець</a:t>
            </a:r>
            <a:r>
              <a:rPr lang="ru-RU" dirty="0" smtClean="0"/>
              <a:t> </a:t>
            </a:r>
            <a:r>
              <a:rPr lang="ru-RU" dirty="0" err="1" smtClean="0"/>
              <a:t>зобов’язаний</a:t>
            </a:r>
            <a:r>
              <a:rPr lang="ru-RU" dirty="0" smtClean="0"/>
              <a:t> </a:t>
            </a:r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підтверджують</a:t>
            </a:r>
            <a:r>
              <a:rPr lang="ru-RU" dirty="0" smtClean="0"/>
              <a:t>  якість продукції. </a:t>
            </a:r>
            <a:endParaRPr lang="en-US" dirty="0" smtClean="0"/>
          </a:p>
          <a:p>
            <a:pPr marL="342900" indent="-342900" algn="just">
              <a:buAutoNum type="arabicPeriod"/>
            </a:pPr>
            <a:r>
              <a:rPr lang="ru-RU" dirty="0" err="1" smtClean="0"/>
              <a:t>Вимоги</a:t>
            </a:r>
            <a:r>
              <a:rPr lang="ru-RU" dirty="0" smtClean="0"/>
              <a:t> </a:t>
            </a:r>
            <a:r>
              <a:rPr lang="ru-RU" dirty="0" smtClean="0"/>
              <a:t>до продукції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для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здоров’я</a:t>
            </a:r>
            <a:r>
              <a:rPr lang="ru-RU" dirty="0" smtClean="0"/>
              <a:t> і майна споживачів,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природного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встановлюються</a:t>
            </a:r>
            <a:r>
              <a:rPr lang="ru-RU" dirty="0" smtClean="0"/>
              <a:t> </a:t>
            </a:r>
            <a:r>
              <a:rPr lang="ru-RU" dirty="0" err="1" smtClean="0"/>
              <a:t>нормативними</a:t>
            </a:r>
            <a:r>
              <a:rPr lang="ru-RU" dirty="0" smtClean="0"/>
              <a:t> документами.</a:t>
            </a:r>
            <a:endParaRPr lang="en-US" dirty="0"/>
          </a:p>
          <a:p>
            <a:pPr marL="342900" indent="-342900" algn="just">
              <a:buAutoNum type="arabicPeriod"/>
            </a:pPr>
            <a:r>
              <a:rPr lang="ru-RU" dirty="0" err="1" smtClean="0"/>
              <a:t>Забороняється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обіг</a:t>
            </a:r>
            <a:r>
              <a:rPr lang="ru-RU" dirty="0" smtClean="0"/>
              <a:t> </a:t>
            </a:r>
            <a:r>
              <a:rPr lang="ru-RU" dirty="0" err="1" smtClean="0"/>
              <a:t>фальсифікованої</a:t>
            </a:r>
            <a:r>
              <a:rPr lang="ru-RU" dirty="0" smtClean="0"/>
              <a:t>  продукції.</a:t>
            </a:r>
            <a:r>
              <a:rPr lang="en-US" dirty="0" smtClean="0"/>
              <a:t> </a:t>
            </a:r>
            <a:r>
              <a:rPr lang="uk-UA" dirty="0" smtClean="0"/>
              <a:t> </a:t>
            </a:r>
            <a:endParaRPr lang="en-US" dirty="0" smtClean="0"/>
          </a:p>
          <a:p>
            <a:pPr marL="342900" indent="-342900" algn="just">
              <a:buAutoNum type="arabicPeriod"/>
            </a:pPr>
            <a:r>
              <a:rPr lang="ru-RU" dirty="0" err="1" smtClean="0"/>
              <a:t>Виробник</a:t>
            </a:r>
            <a:r>
              <a:rPr lang="ru-RU" dirty="0" smtClean="0"/>
              <a:t> </a:t>
            </a:r>
            <a:r>
              <a:rPr lang="ru-RU" dirty="0" err="1" smtClean="0"/>
              <a:t>зобов’язаний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продукції за </a:t>
            </a:r>
            <a:r>
              <a:rPr lang="ru-RU" dirty="0" err="1" smtClean="0"/>
              <a:t>призначенням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строку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. </a:t>
            </a:r>
            <a:r>
              <a:rPr lang="ru-RU" dirty="0" err="1" smtClean="0"/>
              <a:t>Виробник</a:t>
            </a:r>
            <a:r>
              <a:rPr lang="ru-RU" dirty="0" smtClean="0"/>
              <a:t> </a:t>
            </a:r>
            <a:r>
              <a:rPr lang="ru-RU" dirty="0" err="1" smtClean="0"/>
              <a:t>зобов’язаний</a:t>
            </a:r>
            <a:r>
              <a:rPr lang="en-US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технічне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та </a:t>
            </a:r>
            <a:r>
              <a:rPr lang="ru-RU" dirty="0" err="1" smtClean="0"/>
              <a:t>гарантійний</a:t>
            </a:r>
            <a:r>
              <a:rPr lang="ru-RU" dirty="0" smtClean="0"/>
              <a:t> ремонт продукції</a:t>
            </a:r>
            <a:r>
              <a:rPr lang="en-US" dirty="0" smtClean="0"/>
              <a:t>. </a:t>
            </a:r>
          </a:p>
          <a:p>
            <a:pPr marL="342900" indent="-342900" algn="just">
              <a:buAutoNum type="arabicPeriod"/>
            </a:pPr>
            <a:r>
              <a:rPr lang="ru-RU" dirty="0" err="1" smtClean="0"/>
              <a:t>Реалізація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споживачів у </a:t>
            </a:r>
            <a:r>
              <a:rPr lang="ru-RU" dirty="0" err="1" smtClean="0"/>
              <a:t>встановленні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до </a:t>
            </a:r>
            <a:r>
              <a:rPr lang="ru-RU" dirty="0" err="1" smtClean="0"/>
              <a:t>належної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продукції </a:t>
            </a:r>
            <a:r>
              <a:rPr lang="ru-RU" dirty="0" err="1" smtClean="0"/>
              <a:t>забезпечується</a:t>
            </a:r>
            <a:r>
              <a:rPr lang="ru-RU" dirty="0" smtClean="0"/>
              <a:t> правом </a:t>
            </a:r>
            <a:r>
              <a:rPr lang="ru-RU" dirty="0" err="1" smtClean="0"/>
              <a:t>участі</a:t>
            </a:r>
            <a:r>
              <a:rPr lang="ru-RU" dirty="0" smtClean="0"/>
              <a:t> споживачів у </a:t>
            </a:r>
            <a:r>
              <a:rPr lang="ru-RU" dirty="0" err="1" smtClean="0"/>
              <a:t>розробленні</a:t>
            </a:r>
            <a:r>
              <a:rPr lang="ru-RU" dirty="0" smtClean="0"/>
              <a:t> </a:t>
            </a:r>
            <a:r>
              <a:rPr lang="ru-RU" dirty="0" err="1" smtClean="0"/>
              <a:t>нормативних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233239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61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83404"/>
            <a:ext cx="7300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3200" dirty="0"/>
              <a:t>Судовий захист прав споживачів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08"/>
            <a:ext cx="2808312" cy="360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1628801"/>
            <a:ext cx="55801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1. Захист прав споживачів, передбачених законодавством, здійснюється судом.</a:t>
            </a:r>
          </a:p>
          <a:p>
            <a:endParaRPr lang="uk-UA" sz="2000" dirty="0"/>
          </a:p>
          <a:p>
            <a:r>
              <a:rPr lang="uk-UA" sz="2000" dirty="0"/>
              <a:t>2. При задоволенні вимог споживача суд одночасно вирішує питання щодо відшкодування моральної (немайнової) шкоди.</a:t>
            </a:r>
          </a:p>
          <a:p>
            <a:endParaRPr lang="uk-UA" sz="2000" dirty="0"/>
          </a:p>
          <a:p>
            <a:r>
              <a:rPr lang="uk-UA" sz="2000" dirty="0"/>
              <a:t>3. Споживачі звільняються від сплати державного мита за позовами, що пов’язані з порушенням їх прав.</a:t>
            </a:r>
          </a:p>
        </p:txBody>
      </p:sp>
    </p:spTree>
    <p:extLst>
      <p:ext uri="{BB962C8B-B14F-4D97-AF65-F5344CB8AC3E}">
        <p14:creationId xmlns:p14="http://schemas.microsoft.com/office/powerpoint/2010/main" val="178647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0.103.0.100\документи\Бібліографія\Віртуальні виставки\2013\Захист прав споживачів dlv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0116"/>
            <a:ext cx="2088000" cy="288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0.103.0.100\документи\Бібліографія\Віртуальні виставки\2013\Захист прав споживачів dlv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2053155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0.103.0.100\документи\Бібліографія\Віртуальні виставки\2013\Захист прав споживачів dlv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304" y="2132856"/>
            <a:ext cx="1944000" cy="27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332656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Тематичні книги у фондах   бібліотеки ТНЕУ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187" y="4468399"/>
            <a:ext cx="24127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Захист</a:t>
            </a:r>
            <a:r>
              <a:rPr lang="ru-RU" sz="1200" dirty="0"/>
              <a:t> прав споживачів: Нормативно-</a:t>
            </a:r>
            <a:r>
              <a:rPr lang="ru-RU" sz="1200" dirty="0" err="1"/>
              <a:t>правове</a:t>
            </a:r>
            <a:r>
              <a:rPr lang="ru-RU" sz="1200" dirty="0"/>
              <a:t> </a:t>
            </a:r>
            <a:r>
              <a:rPr lang="ru-RU" sz="1200" dirty="0" err="1"/>
              <a:t>регулювання</a:t>
            </a:r>
            <a:r>
              <a:rPr lang="ru-RU" sz="1200" dirty="0"/>
              <a:t>. </a:t>
            </a:r>
            <a:r>
              <a:rPr lang="ru-RU" sz="1200" dirty="0" err="1"/>
              <a:t>Зразки</a:t>
            </a:r>
            <a:r>
              <a:rPr lang="ru-RU" sz="1200" dirty="0"/>
              <a:t> </a:t>
            </a:r>
            <a:r>
              <a:rPr lang="ru-RU" sz="1200" dirty="0" err="1"/>
              <a:t>документів</a:t>
            </a:r>
            <a:r>
              <a:rPr lang="ru-RU" sz="1200" dirty="0"/>
              <a:t> / упор. О. М. </a:t>
            </a:r>
            <a:r>
              <a:rPr lang="ru-RU" sz="1200" dirty="0" err="1"/>
              <a:t>Роїна</a:t>
            </a:r>
            <a:r>
              <a:rPr lang="ru-RU" sz="1200" dirty="0"/>
              <a:t>. – [4-е вид., </a:t>
            </a:r>
            <a:r>
              <a:rPr lang="ru-RU" sz="1200" dirty="0" err="1"/>
              <a:t>змін</a:t>
            </a:r>
            <a:r>
              <a:rPr lang="ru-RU" sz="1200" dirty="0"/>
              <a:t>. та </a:t>
            </a:r>
            <a:r>
              <a:rPr lang="ru-RU" sz="1200" dirty="0" err="1"/>
              <a:t>доповн</a:t>
            </a:r>
            <a:r>
              <a:rPr lang="ru-RU" sz="1200" dirty="0"/>
              <a:t>.]. – К. : КНТ, 2007. – 260 с.</a:t>
            </a:r>
            <a:endParaRPr lang="uk-UA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68539" y="5022397"/>
            <a:ext cx="2520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/>
              <a:t>Звєрєва, О. В.  Захист прав споживачів : навч. посіб. / О. В. Звєрєва. – К. : ЦНЛ, 2007. – 192 с.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89760" y="5410655"/>
            <a:ext cx="2754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Рабінович</a:t>
            </a:r>
            <a:r>
              <a:rPr lang="ru-RU" sz="1200" dirty="0"/>
              <a:t>, А. В.  </a:t>
            </a:r>
            <a:r>
              <a:rPr lang="ru-RU" sz="1200" dirty="0" err="1"/>
              <a:t>Правове</a:t>
            </a:r>
            <a:r>
              <a:rPr lang="ru-RU" sz="1200" dirty="0"/>
              <a:t> </a:t>
            </a:r>
            <a:r>
              <a:rPr lang="ru-RU" sz="1200" dirty="0" err="1"/>
              <a:t>регулювання</a:t>
            </a:r>
            <a:r>
              <a:rPr lang="ru-RU" sz="1200" dirty="0"/>
              <a:t> захисту прав споживачів : навч. посіб. / А. В. </a:t>
            </a:r>
            <a:r>
              <a:rPr lang="ru-RU" sz="1200" dirty="0" err="1"/>
              <a:t>Рабінович</a:t>
            </a:r>
            <a:r>
              <a:rPr lang="ru-RU" sz="1200" dirty="0"/>
              <a:t>. – </a:t>
            </a:r>
            <a:r>
              <a:rPr lang="ru-RU" sz="1200" dirty="0" err="1"/>
              <a:t>Львів</a:t>
            </a:r>
            <a:r>
              <a:rPr lang="ru-RU" sz="1200" dirty="0"/>
              <a:t> : </a:t>
            </a:r>
            <a:r>
              <a:rPr lang="ru-RU" sz="1200" dirty="0" err="1"/>
              <a:t>Новий</a:t>
            </a:r>
            <a:r>
              <a:rPr lang="ru-RU" sz="1200" dirty="0"/>
              <a:t> </a:t>
            </a:r>
            <a:r>
              <a:rPr lang="ru-RU" sz="1200" dirty="0" err="1"/>
              <a:t>Світ</a:t>
            </a:r>
            <a:r>
              <a:rPr lang="ru-RU" sz="1200" dirty="0"/>
              <a:t> - 2000, 2010. – 342 с. 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310180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\\10.103.0.100\документи\Бібліографія\Віртуальні виставки\2013\Захист прав споживачів dlv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7" y="386113"/>
            <a:ext cx="2196000" cy="306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10.103.0.100\документи\Бібліографія\Віртуальні виставки\2013\Захист прав споживачів dlv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72" y="1182368"/>
            <a:ext cx="2016000" cy="316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103.0.100\документи\Бібліографія\Віртуальні виставки\2013\Захист прав споживачів dlv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24" y="1916832"/>
            <a:ext cx="2088000" cy="292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371" y="4626243"/>
            <a:ext cx="25306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/>
              <a:t>Звєрєва</a:t>
            </a:r>
            <a:r>
              <a:rPr lang="ru-RU" sz="1200" dirty="0"/>
              <a:t>, О. В.  </a:t>
            </a:r>
            <a:r>
              <a:rPr lang="ru-RU" sz="1200" dirty="0" err="1"/>
              <a:t>Правова</a:t>
            </a:r>
            <a:r>
              <a:rPr lang="ru-RU" sz="1200" dirty="0"/>
              <a:t> </a:t>
            </a:r>
            <a:r>
              <a:rPr lang="ru-RU" sz="1200" dirty="0" err="1"/>
              <a:t>регламентація</a:t>
            </a:r>
            <a:r>
              <a:rPr lang="ru-RU" sz="1200" dirty="0"/>
              <a:t> </a:t>
            </a:r>
            <a:r>
              <a:rPr lang="ru-RU" sz="1200" dirty="0" err="1"/>
              <a:t>торговельної</a:t>
            </a:r>
            <a:r>
              <a:rPr lang="ru-RU" sz="1200" dirty="0"/>
              <a:t> </a:t>
            </a:r>
            <a:r>
              <a:rPr lang="ru-RU" sz="1200" dirty="0" err="1"/>
              <a:t>діяльності</a:t>
            </a:r>
            <a:r>
              <a:rPr lang="ru-RU" sz="1200" dirty="0"/>
              <a:t> : навч. посіб. / О. В. </a:t>
            </a:r>
            <a:r>
              <a:rPr lang="ru-RU" sz="1200" dirty="0" err="1"/>
              <a:t>Звєрєва</a:t>
            </a:r>
            <a:r>
              <a:rPr lang="ru-RU" sz="1200" dirty="0"/>
              <a:t>. – К. : ЦНЛ, 2006. – 144 с.</a:t>
            </a:r>
            <a:endParaRPr lang="uk-UA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5068634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/>
              <a:t>Іваненко</a:t>
            </a:r>
            <a:r>
              <a:rPr lang="ru-RU" sz="1200" dirty="0"/>
              <a:t>, Л. М.  </a:t>
            </a:r>
            <a:r>
              <a:rPr lang="ru-RU" sz="1200" dirty="0" err="1"/>
              <a:t>Цивільно-правові</a:t>
            </a:r>
            <a:r>
              <a:rPr lang="ru-RU" sz="1200" dirty="0"/>
              <a:t> </a:t>
            </a:r>
            <a:r>
              <a:rPr lang="ru-RU" sz="1200" dirty="0" err="1"/>
              <a:t>засоби</a:t>
            </a:r>
            <a:r>
              <a:rPr lang="ru-RU" sz="1200" dirty="0"/>
              <a:t> захисту прав споживачів / </a:t>
            </a:r>
            <a:r>
              <a:rPr lang="ru-RU" sz="1200" dirty="0" err="1"/>
              <a:t>покупців</a:t>
            </a:r>
            <a:r>
              <a:rPr lang="ru-RU" sz="1200" dirty="0"/>
              <a:t> / Л. М. </a:t>
            </a:r>
            <a:r>
              <a:rPr lang="ru-RU" sz="1200" dirty="0" err="1"/>
              <a:t>Іваненко</a:t>
            </a:r>
            <a:r>
              <a:rPr lang="ru-RU" sz="1200" dirty="0"/>
              <a:t>. – К. : </a:t>
            </a:r>
            <a:r>
              <a:rPr lang="ru-RU" sz="1200" dirty="0" err="1"/>
              <a:t>Юмана</a:t>
            </a:r>
            <a:r>
              <a:rPr lang="ru-RU" sz="1200" dirty="0"/>
              <a:t>, 1998. – 224 с.</a:t>
            </a:r>
            <a:endParaRPr lang="uk-UA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5576465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Шлійко</a:t>
            </a:r>
            <a:r>
              <a:rPr lang="ru-RU" sz="1200" dirty="0"/>
              <a:t>, А. В.  </a:t>
            </a:r>
            <a:r>
              <a:rPr lang="ru-RU" sz="1200" dirty="0" err="1"/>
              <a:t>Організаційно-правові</a:t>
            </a:r>
            <a:r>
              <a:rPr lang="ru-RU" sz="1200" dirty="0"/>
              <a:t> засади захисту прав споживачів : навч. посіб. / А. В. </a:t>
            </a:r>
            <a:r>
              <a:rPr lang="ru-RU" sz="1200" dirty="0" err="1"/>
              <a:t>Шлійко</a:t>
            </a:r>
            <a:r>
              <a:rPr lang="ru-RU" sz="1200" dirty="0"/>
              <a:t>. – </a:t>
            </a:r>
            <a:r>
              <a:rPr lang="ru-RU" sz="1200" dirty="0" err="1"/>
              <a:t>Тернопіль</a:t>
            </a:r>
            <a:r>
              <a:rPr lang="ru-RU" sz="1200" dirty="0"/>
              <a:t> : ТНЕУ, 2007. – 316 с. 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317260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0.103.0.100\документи\Бібліографія\Віртуальні виставки\2013\Захист прав споживачів dlv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9" y="404664"/>
            <a:ext cx="2052000" cy="281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0.103.0.100\документи\Бібліографія\Віртуальні виставки\2013\Захист прав споживачів dlv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51288"/>
            <a:ext cx="2088000" cy="28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10.103.0.100\документи\Бібліографія\Віртуальні виставки\2013\Захист прав споживачів dlv\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1980000" cy="282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018574"/>
            <a:ext cx="2517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/>
              <a:t>Юридичний</a:t>
            </a:r>
            <a:r>
              <a:rPr lang="ru-RU" sz="1200" dirty="0"/>
              <a:t> </a:t>
            </a:r>
            <a:r>
              <a:rPr lang="ru-RU" sz="1200" dirty="0" err="1"/>
              <a:t>путівник</a:t>
            </a:r>
            <a:r>
              <a:rPr lang="ru-RU" sz="1200" dirty="0"/>
              <a:t> споживача : навч.-</a:t>
            </a:r>
            <a:r>
              <a:rPr lang="ru-RU" sz="1200" dirty="0" err="1"/>
              <a:t>практ</a:t>
            </a:r>
            <a:r>
              <a:rPr lang="ru-RU" sz="1200" dirty="0"/>
              <a:t>. посіб. / за </a:t>
            </a:r>
            <a:r>
              <a:rPr lang="ru-RU" sz="1200" dirty="0" err="1"/>
              <a:t>заг</a:t>
            </a:r>
            <a:r>
              <a:rPr lang="ru-RU" sz="1200" dirty="0"/>
              <a:t>. ред. В. Е. </a:t>
            </a:r>
            <a:r>
              <a:rPr lang="ru-RU" sz="1200" dirty="0" err="1"/>
              <a:t>Теліпко</a:t>
            </a:r>
            <a:r>
              <a:rPr lang="ru-RU" sz="1200" dirty="0"/>
              <a:t>. – К. : ЦУЛ, 2010. – 368 с.</a:t>
            </a:r>
            <a:endParaRPr lang="uk-UA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74333" y="4618738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Прокопенко, О. В.  </a:t>
            </a:r>
            <a:r>
              <a:rPr lang="ru-RU" sz="1200" dirty="0" err="1"/>
              <a:t>Поведінка</a:t>
            </a:r>
            <a:r>
              <a:rPr lang="ru-RU" sz="1200" dirty="0"/>
              <a:t> споживачів : навч. посіб. / О. В. Прокопенко, М. Ю. Троян. – К. : ЦУЛ, 2008. – 176 с. </a:t>
            </a:r>
            <a:endParaRPr lang="uk-UA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5212650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/>
              <a:t>Штефанич</a:t>
            </a:r>
            <a:r>
              <a:rPr lang="ru-RU" sz="1200" dirty="0"/>
              <a:t>, Д.  </a:t>
            </a:r>
            <a:r>
              <a:rPr lang="ru-RU" sz="1200" dirty="0" err="1"/>
              <a:t>Поведінка</a:t>
            </a:r>
            <a:r>
              <a:rPr lang="ru-RU" sz="1200" dirty="0"/>
              <a:t> споживачів : навч. посіб. / Д. </a:t>
            </a:r>
            <a:r>
              <a:rPr lang="ru-RU" sz="1200" dirty="0" err="1"/>
              <a:t>Штефанич</a:t>
            </a:r>
            <a:r>
              <a:rPr lang="ru-RU" sz="1200" dirty="0"/>
              <a:t>, А. </a:t>
            </a:r>
            <a:r>
              <a:rPr lang="ru-RU" sz="1200" dirty="0" err="1"/>
              <a:t>Ліманський</a:t>
            </a:r>
            <a:r>
              <a:rPr lang="ru-RU" sz="1200" dirty="0"/>
              <a:t>, С. Мартова. – </a:t>
            </a:r>
            <a:r>
              <a:rPr lang="ru-RU" sz="1200" dirty="0" err="1"/>
              <a:t>Івано-Франківськ</a:t>
            </a:r>
            <a:r>
              <a:rPr lang="ru-RU" sz="1200" dirty="0"/>
              <a:t> : ІМЕ " </a:t>
            </a:r>
            <a:r>
              <a:rPr lang="ru-RU" sz="1200" dirty="0" err="1"/>
              <a:t>Галицька</a:t>
            </a:r>
            <a:r>
              <a:rPr lang="ru-RU" sz="1200" dirty="0"/>
              <a:t> </a:t>
            </a:r>
            <a:r>
              <a:rPr lang="ru-RU" sz="1200" dirty="0" err="1"/>
              <a:t>академія</a:t>
            </a:r>
            <a:r>
              <a:rPr lang="ru-RU" sz="1200" dirty="0"/>
              <a:t>", 2005. – 232 с.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600958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538</TotalTime>
  <Words>910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Verdana</vt:lpstr>
      <vt:lpstr>Wingdings 2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Працівники бібліографічного відділу</dc:creator>
  <cp:lastModifiedBy>RePack by Diakov</cp:lastModifiedBy>
  <cp:revision>65</cp:revision>
  <dcterms:created xsi:type="dcterms:W3CDTF">2017-03-03T10:33:55Z</dcterms:created>
  <dcterms:modified xsi:type="dcterms:W3CDTF">2017-03-15T14:37:50Z</dcterms:modified>
</cp:coreProperties>
</file>